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Inter"/>
      <p:regular r:id="rId67"/>
      <p:bold r:id="rId68"/>
    </p:embeddedFont>
    <p:embeddedFont>
      <p:font typeface="Inter ExtraBold"/>
      <p:bold r:id="rId69"/>
    </p:embeddedFont>
    <p:embeddedFont>
      <p:font typeface="Inter Medium"/>
      <p:regular r:id="rId70"/>
      <p:bold r:id="rId71"/>
    </p:embeddedFont>
    <p:embeddedFont>
      <p:font typeface="Inter Black"/>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20">
          <p15:clr>
            <a:srgbClr val="9AA0A6"/>
          </p15:clr>
        </p15:guide>
        <p15:guide id="2" pos="4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4F5216-CD07-4C75-B02C-671B98C06ADE}">
  <a:tblStyle styleId="{B44F5216-CD07-4C75-B02C-671B98C06A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0"/>
        <p:guide pos="49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InterBlack-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InterMedium-bold.fntdata"/><Relationship Id="rId70" Type="http://schemas.openxmlformats.org/officeDocument/2006/relationships/font" Target="fonts/Inter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Inter-bold.fntdata"/><Relationship Id="rId23" Type="http://schemas.openxmlformats.org/officeDocument/2006/relationships/slide" Target="slides/slide17.xml"/><Relationship Id="rId67" Type="http://schemas.openxmlformats.org/officeDocument/2006/relationships/font" Target="fonts/Inter-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nterExtra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caa49c0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caa49c0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02817111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02817111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2817111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02817111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28171117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28171117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028171117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028171117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254e3b1c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254e3b1c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254e3b1c8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254e3b1c8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54e3b1c8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54e3b1c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54e3b1c8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54e3b1c8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54e3b1c8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254e3b1c8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54e3b1c8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54e3b1c8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e8e9007d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e8e9007d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254e3b1c8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254e3b1c8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bdd8324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bdd832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bdd83243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bdd83243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bdd83243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bdd83243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bdd83243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bdd83243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bdd8324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bdd8324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bdd83243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bdd83243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bdd83243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bdd83243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bdd83243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bdd83243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bdd83243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bdd83243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0b7cfef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00b7cfef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bdd83243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bdd83243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bdd83243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bdd83243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bdd83243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bdd83243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bdd83243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bdd83243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bdd83243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bdd83243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bdd83243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bdd83243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bdd83243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bdd83243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4bdd83243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4bdd83243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bdd83243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bdd83243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4bdd83243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4bdd83243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f790a476e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f790a476e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bdd83243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bdd83243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4bdd83243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4bdd83243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bdd83243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bdd83243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bdd83243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bdd83243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bdd83243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bdd83243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bdd83243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bdd83243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26d2d78c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26d2d78c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6d2d78c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26d2d78c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26d2d78c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26d2d78c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6d2d78c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6d2d78c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43669a08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43669a08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26d2d78cf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26d2d78cf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26d2d78cf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26d2d78cf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6d2d78cf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26d2d78cf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1ca72f3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51ca72f3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1ca72f3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51ca72f3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51ca72f3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51ca72f3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1ca72f3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51ca72f3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51ca72f3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51ca72f3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1ca72f32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1ca72f32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51ca72f32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51ca72f32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0b7cfef9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0b7cfef9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1ca72f32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1ca72f32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00b7cfef9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00b7cfef9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2817111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02817111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028171117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028171117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8" name="Google Shape;8;p2"/>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2"/>
          <p:cNvPicPr preferRelativeResize="0"/>
          <p:nvPr/>
        </p:nvPicPr>
        <p:blipFill>
          <a:blip r:embed="rId3">
            <a:alphaModFix/>
          </a:blip>
          <a:stretch>
            <a:fillRect/>
          </a:stretch>
        </p:blipFill>
        <p:spPr>
          <a:xfrm rot="-5400000">
            <a:off x="-217891" y="350528"/>
            <a:ext cx="610273" cy="102425"/>
          </a:xfrm>
          <a:prstGeom prst="rect">
            <a:avLst/>
          </a:prstGeom>
          <a:noFill/>
          <a:ln>
            <a:noFill/>
          </a:ln>
        </p:spPr>
      </p:pic>
      <p:pic>
        <p:nvPicPr>
          <p:cNvPr id="10" name="Google Shape;10;p2"/>
          <p:cNvPicPr preferRelativeResize="0"/>
          <p:nvPr/>
        </p:nvPicPr>
        <p:blipFill>
          <a:blip r:embed="rId4">
            <a:alphaModFix/>
          </a:blip>
          <a:stretch>
            <a:fillRect/>
          </a:stretch>
        </p:blipFill>
        <p:spPr>
          <a:xfrm>
            <a:off x="8373765" y="4712565"/>
            <a:ext cx="611200" cy="276400"/>
          </a:xfrm>
          <a:prstGeom prst="rect">
            <a:avLst/>
          </a:prstGeom>
          <a:noFill/>
          <a:ln>
            <a:noFill/>
          </a:ln>
        </p:spPr>
      </p:pic>
      <p:pic>
        <p:nvPicPr>
          <p:cNvPr id="11" name="Google Shape;11;p2"/>
          <p:cNvPicPr preferRelativeResize="0"/>
          <p:nvPr/>
        </p:nvPicPr>
        <p:blipFill rotWithShape="1">
          <a:blip r:embed="rId5">
            <a:alphaModFix/>
          </a:blip>
          <a:srcRect b="0" l="0" r="0" t="0"/>
          <a:stretch/>
        </p:blipFill>
        <p:spPr>
          <a:xfrm>
            <a:off x="8373777" y="4640731"/>
            <a:ext cx="611202" cy="34823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0">
  <p:cSld name="CUSTOM_9">
    <p:spTree>
      <p:nvGrpSpPr>
        <p:cNvPr id="52" name="Shape 52"/>
        <p:cNvGrpSpPr/>
        <p:nvPr/>
      </p:nvGrpSpPr>
      <p:grpSpPr>
        <a:xfrm>
          <a:off x="0" y="0"/>
          <a:ext cx="0" cy="0"/>
          <a:chOff x="0" y="0"/>
          <a:chExt cx="0" cy="0"/>
        </a:xfrm>
      </p:grpSpPr>
      <p:pic>
        <p:nvPicPr>
          <p:cNvPr id="53" name="Google Shape;53;p11"/>
          <p:cNvPicPr preferRelativeResize="0"/>
          <p:nvPr/>
        </p:nvPicPr>
        <p:blipFill>
          <a:blip r:embed="rId2">
            <a:alphaModFix/>
          </a:blip>
          <a:stretch>
            <a:fillRect/>
          </a:stretch>
        </p:blipFill>
        <p:spPr>
          <a:xfrm>
            <a:off x="-1" y="0"/>
            <a:ext cx="9144000" cy="5143505"/>
          </a:xfrm>
          <a:prstGeom prst="rect">
            <a:avLst/>
          </a:prstGeom>
          <a:noFill/>
          <a:ln>
            <a:noFill/>
          </a:ln>
        </p:spPr>
      </p:pic>
      <p:sp>
        <p:nvSpPr>
          <p:cNvPr id="54" name="Google Shape;54;p11"/>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1"/>
          <p:cNvPicPr preferRelativeResize="0"/>
          <p:nvPr/>
        </p:nvPicPr>
        <p:blipFill>
          <a:blip r:embed="rId3">
            <a:alphaModFix/>
          </a:blip>
          <a:stretch>
            <a:fillRect/>
          </a:stretch>
        </p:blipFill>
        <p:spPr>
          <a:xfrm rot="-5400000">
            <a:off x="-217903" y="350528"/>
            <a:ext cx="610273" cy="102425"/>
          </a:xfrm>
          <a:prstGeom prst="rect">
            <a:avLst/>
          </a:prstGeom>
          <a:noFill/>
          <a:ln>
            <a:noFill/>
          </a:ln>
        </p:spPr>
      </p:pic>
      <p:pic>
        <p:nvPicPr>
          <p:cNvPr id="56" name="Google Shape;56;p11"/>
          <p:cNvPicPr preferRelativeResize="0"/>
          <p:nvPr/>
        </p:nvPicPr>
        <p:blipFill rotWithShape="1">
          <a:blip r:embed="rId4">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1">
    <p:bg>
      <p:bgPr>
        <a:solidFill>
          <a:srgbClr val="3AECBA"/>
        </a:solidFill>
      </p:bgPr>
    </p:bg>
    <p:spTree>
      <p:nvGrpSpPr>
        <p:cNvPr id="57" name="Shape 57"/>
        <p:cNvGrpSpPr/>
        <p:nvPr/>
      </p:nvGrpSpPr>
      <p:grpSpPr>
        <a:xfrm>
          <a:off x="0" y="0"/>
          <a:ext cx="0" cy="0"/>
          <a:chOff x="0" y="0"/>
          <a:chExt cx="0" cy="0"/>
        </a:xfrm>
      </p:grpSpPr>
      <p:sp>
        <p:nvSpPr>
          <p:cNvPr id="58" name="Google Shape;58;p12"/>
          <p:cNvSpPr/>
          <p:nvPr/>
        </p:nvSpPr>
        <p:spPr>
          <a:xfrm>
            <a:off x="0" y="0"/>
            <a:ext cx="165000" cy="5143500"/>
          </a:xfrm>
          <a:prstGeom prst="rect">
            <a:avLst/>
          </a:prstGeom>
          <a:solidFill>
            <a:srgbClr val="3E3E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 name="Google Shape;59;p12"/>
          <p:cNvPicPr preferRelativeResize="0"/>
          <p:nvPr/>
        </p:nvPicPr>
        <p:blipFill>
          <a:blip r:embed="rId2">
            <a:alphaModFix/>
          </a:blip>
          <a:stretch>
            <a:fillRect/>
          </a:stretch>
        </p:blipFill>
        <p:spPr>
          <a:xfrm rot="-5400000">
            <a:off x="-217891" y="350528"/>
            <a:ext cx="610273" cy="102425"/>
          </a:xfrm>
          <a:prstGeom prst="rect">
            <a:avLst/>
          </a:prstGeom>
          <a:noFill/>
          <a:ln>
            <a:noFill/>
          </a:ln>
        </p:spPr>
      </p:pic>
      <p:pic>
        <p:nvPicPr>
          <p:cNvPr id="60" name="Google Shape;60;p12"/>
          <p:cNvPicPr preferRelativeResize="0"/>
          <p:nvPr/>
        </p:nvPicPr>
        <p:blipFill rotWithShape="1">
          <a:blip r:embed="rId3">
            <a:alphaModFix/>
          </a:blip>
          <a:srcRect b="0" l="0" r="0" t="0"/>
          <a:stretch/>
        </p:blipFill>
        <p:spPr>
          <a:xfrm>
            <a:off x="8373777" y="4640731"/>
            <a:ext cx="611202" cy="34823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solidFill>
          <a:srgbClr val="3E3E3E"/>
        </a:solidFill>
      </p:bgPr>
    </p:bg>
    <p:spTree>
      <p:nvGrpSpPr>
        <p:cNvPr id="61" name="Shape 61"/>
        <p:cNvGrpSpPr/>
        <p:nvPr/>
      </p:nvGrpSpPr>
      <p:grpSpPr>
        <a:xfrm>
          <a:off x="0" y="0"/>
          <a:ext cx="0" cy="0"/>
          <a:chOff x="0" y="0"/>
          <a:chExt cx="0" cy="0"/>
        </a:xfrm>
      </p:grpSpPr>
      <p:sp>
        <p:nvSpPr>
          <p:cNvPr id="62" name="Google Shape;62;p13"/>
          <p:cNvSpPr/>
          <p:nvPr/>
        </p:nvSpPr>
        <p:spPr>
          <a:xfrm>
            <a:off x="0" y="0"/>
            <a:ext cx="165300" cy="51435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3"/>
          <p:cNvPicPr preferRelativeResize="0"/>
          <p:nvPr/>
        </p:nvPicPr>
        <p:blipFill>
          <a:blip r:embed="rId2">
            <a:alphaModFix/>
          </a:blip>
          <a:stretch>
            <a:fillRect/>
          </a:stretch>
        </p:blipFill>
        <p:spPr>
          <a:xfrm rot="-5400000">
            <a:off x="-217891" y="350528"/>
            <a:ext cx="610273" cy="102425"/>
          </a:xfrm>
          <a:prstGeom prst="rect">
            <a:avLst/>
          </a:prstGeom>
          <a:noFill/>
          <a:ln>
            <a:noFill/>
          </a:ln>
        </p:spPr>
      </p:pic>
      <p:pic>
        <p:nvPicPr>
          <p:cNvPr id="64" name="Google Shape;64;p13"/>
          <p:cNvPicPr preferRelativeResize="0"/>
          <p:nvPr/>
        </p:nvPicPr>
        <p:blipFill rotWithShape="1">
          <a:blip r:embed="rId3">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spTree>
      <p:nvGrpSpPr>
        <p:cNvPr id="65" name="Shape 65"/>
        <p:cNvGrpSpPr/>
        <p:nvPr/>
      </p:nvGrpSpPr>
      <p:grpSpPr>
        <a:xfrm>
          <a:off x="0" y="0"/>
          <a:ext cx="0" cy="0"/>
          <a:chOff x="0" y="0"/>
          <a:chExt cx="0" cy="0"/>
        </a:xfrm>
      </p:grpSpPr>
      <p:sp>
        <p:nvSpPr>
          <p:cNvPr id="66" name="Google Shape;66;p14"/>
          <p:cNvSpPr/>
          <p:nvPr/>
        </p:nvSpPr>
        <p:spPr>
          <a:xfrm>
            <a:off x="0" y="0"/>
            <a:ext cx="165000" cy="5143500"/>
          </a:xfrm>
          <a:prstGeom prst="rect">
            <a:avLst/>
          </a:prstGeom>
          <a:solidFill>
            <a:srgbClr val="3AEC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4"/>
          <p:cNvPicPr preferRelativeResize="0"/>
          <p:nvPr/>
        </p:nvPicPr>
        <p:blipFill>
          <a:blip r:embed="rId2">
            <a:alphaModFix/>
          </a:blip>
          <a:stretch>
            <a:fillRect/>
          </a:stretch>
        </p:blipFill>
        <p:spPr>
          <a:xfrm rot="-5400000">
            <a:off x="-217903" y="350528"/>
            <a:ext cx="610273" cy="102425"/>
          </a:xfrm>
          <a:prstGeom prst="rect">
            <a:avLst/>
          </a:prstGeom>
          <a:noFill/>
          <a:ln>
            <a:noFill/>
          </a:ln>
        </p:spPr>
      </p:pic>
      <p:pic>
        <p:nvPicPr>
          <p:cNvPr id="68" name="Google Shape;68;p14"/>
          <p:cNvPicPr preferRelativeResize="0"/>
          <p:nvPr/>
        </p:nvPicPr>
        <p:blipFill rotWithShape="1">
          <a:blip r:embed="rId3">
            <a:alphaModFix/>
          </a:blip>
          <a:srcRect b="0" l="0" r="0" t="0"/>
          <a:stretch/>
        </p:blipFill>
        <p:spPr>
          <a:xfrm>
            <a:off x="8373777" y="4640731"/>
            <a:ext cx="611202" cy="34823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1">
  <p:cSld name="CUSTOM_13">
    <p:bg>
      <p:bgPr>
        <a:solidFill>
          <a:srgbClr val="3AECBA"/>
        </a:solidFill>
      </p:bgPr>
    </p:bg>
    <p:spTree>
      <p:nvGrpSpPr>
        <p:cNvPr id="69" name="Shape 69"/>
        <p:cNvGrpSpPr/>
        <p:nvPr/>
      </p:nvGrpSpPr>
      <p:grpSpPr>
        <a:xfrm>
          <a:off x="0" y="0"/>
          <a:ext cx="0" cy="0"/>
          <a:chOff x="0" y="0"/>
          <a:chExt cx="0" cy="0"/>
        </a:xfrm>
      </p:grpSpPr>
      <p:sp>
        <p:nvSpPr>
          <p:cNvPr id="70" name="Google Shape;70;p15"/>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15"/>
          <p:cNvPicPr preferRelativeResize="0"/>
          <p:nvPr/>
        </p:nvPicPr>
        <p:blipFill>
          <a:blip r:embed="rId2">
            <a:alphaModFix/>
          </a:blip>
          <a:stretch>
            <a:fillRect/>
          </a:stretch>
        </p:blipFill>
        <p:spPr>
          <a:xfrm rot="-5400000">
            <a:off x="-217891" y="350528"/>
            <a:ext cx="610273" cy="102425"/>
          </a:xfrm>
          <a:prstGeom prst="rect">
            <a:avLst/>
          </a:prstGeom>
          <a:noFill/>
          <a:ln>
            <a:noFill/>
          </a:ln>
        </p:spPr>
      </p:pic>
      <p:pic>
        <p:nvPicPr>
          <p:cNvPr id="72" name="Google Shape;72;p15"/>
          <p:cNvPicPr preferRelativeResize="0"/>
          <p:nvPr/>
        </p:nvPicPr>
        <p:blipFill rotWithShape="1">
          <a:blip r:embed="rId3">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11" y="-8"/>
            <a:ext cx="9144000" cy="5143519"/>
          </a:xfrm>
          <a:prstGeom prst="rect">
            <a:avLst/>
          </a:prstGeom>
          <a:noFill/>
          <a:ln>
            <a:noFill/>
          </a:ln>
        </p:spPr>
      </p:pic>
      <p:sp>
        <p:nvSpPr>
          <p:cNvPr id="14" name="Google Shape;14;p3"/>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3"/>
          <p:cNvPicPr preferRelativeResize="0"/>
          <p:nvPr/>
        </p:nvPicPr>
        <p:blipFill>
          <a:blip r:embed="rId3">
            <a:alphaModFix/>
          </a:blip>
          <a:stretch>
            <a:fillRect/>
          </a:stretch>
        </p:blipFill>
        <p:spPr>
          <a:xfrm rot="-5400000">
            <a:off x="-217903" y="350528"/>
            <a:ext cx="610273" cy="102425"/>
          </a:xfrm>
          <a:prstGeom prst="rect">
            <a:avLst/>
          </a:prstGeom>
          <a:noFill/>
          <a:ln>
            <a:noFill/>
          </a:ln>
        </p:spPr>
      </p:pic>
      <p:pic>
        <p:nvPicPr>
          <p:cNvPr id="16" name="Google Shape;16;p3"/>
          <p:cNvPicPr preferRelativeResize="0"/>
          <p:nvPr/>
        </p:nvPicPr>
        <p:blipFill rotWithShape="1">
          <a:blip r:embed="rId4">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4"/>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 name="Google Shape;20;p4"/>
          <p:cNvPicPr preferRelativeResize="0"/>
          <p:nvPr/>
        </p:nvPicPr>
        <p:blipFill>
          <a:blip r:embed="rId3">
            <a:alphaModFix/>
          </a:blip>
          <a:stretch>
            <a:fillRect/>
          </a:stretch>
        </p:blipFill>
        <p:spPr>
          <a:xfrm rot="-5400000">
            <a:off x="-217903" y="350528"/>
            <a:ext cx="610273" cy="102425"/>
          </a:xfrm>
          <a:prstGeom prst="rect">
            <a:avLst/>
          </a:prstGeom>
          <a:noFill/>
          <a:ln>
            <a:noFill/>
          </a:ln>
        </p:spPr>
      </p:pic>
      <p:pic>
        <p:nvPicPr>
          <p:cNvPr id="21" name="Google Shape;21;p4"/>
          <p:cNvPicPr preferRelativeResize="0"/>
          <p:nvPr/>
        </p:nvPicPr>
        <p:blipFill rotWithShape="1">
          <a:blip r:embed="rId4">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8"/>
            <a:ext cx="9144000" cy="5143519"/>
          </a:xfrm>
          <a:prstGeom prst="rect">
            <a:avLst/>
          </a:prstGeom>
          <a:noFill/>
          <a:ln>
            <a:noFill/>
          </a:ln>
        </p:spPr>
      </p:pic>
      <p:sp>
        <p:nvSpPr>
          <p:cNvPr id="24" name="Google Shape;24;p5"/>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 name="Google Shape;25;p5"/>
          <p:cNvPicPr preferRelativeResize="0"/>
          <p:nvPr/>
        </p:nvPicPr>
        <p:blipFill>
          <a:blip r:embed="rId3">
            <a:alphaModFix/>
          </a:blip>
          <a:stretch>
            <a:fillRect/>
          </a:stretch>
        </p:blipFill>
        <p:spPr>
          <a:xfrm rot="-5400000">
            <a:off x="-217903" y="350528"/>
            <a:ext cx="610273" cy="102425"/>
          </a:xfrm>
          <a:prstGeom prst="rect">
            <a:avLst/>
          </a:prstGeom>
          <a:noFill/>
          <a:ln>
            <a:noFill/>
          </a:ln>
        </p:spPr>
      </p:pic>
      <p:pic>
        <p:nvPicPr>
          <p:cNvPr id="26" name="Google Shape;26;p5"/>
          <p:cNvPicPr preferRelativeResize="0"/>
          <p:nvPr/>
        </p:nvPicPr>
        <p:blipFill rotWithShape="1">
          <a:blip r:embed="rId4">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11" y="-8"/>
            <a:ext cx="9144000" cy="5143519"/>
          </a:xfrm>
          <a:prstGeom prst="rect">
            <a:avLst/>
          </a:prstGeom>
          <a:noFill/>
          <a:ln>
            <a:noFill/>
          </a:ln>
        </p:spPr>
      </p:pic>
      <p:sp>
        <p:nvSpPr>
          <p:cNvPr id="29" name="Google Shape;29;p6"/>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 name="Google Shape;30;p6"/>
          <p:cNvPicPr preferRelativeResize="0"/>
          <p:nvPr/>
        </p:nvPicPr>
        <p:blipFill>
          <a:blip r:embed="rId3">
            <a:alphaModFix/>
          </a:blip>
          <a:stretch>
            <a:fillRect/>
          </a:stretch>
        </p:blipFill>
        <p:spPr>
          <a:xfrm rot="-5400000">
            <a:off x="-217903" y="350528"/>
            <a:ext cx="610273" cy="102425"/>
          </a:xfrm>
          <a:prstGeom prst="rect">
            <a:avLst/>
          </a:prstGeom>
          <a:noFill/>
          <a:ln>
            <a:noFill/>
          </a:ln>
        </p:spPr>
      </p:pic>
      <p:pic>
        <p:nvPicPr>
          <p:cNvPr id="31" name="Google Shape;31;p6"/>
          <p:cNvPicPr preferRelativeResize="0"/>
          <p:nvPr/>
        </p:nvPicPr>
        <p:blipFill rotWithShape="1">
          <a:blip r:embed="rId4">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6">
    <p:spTree>
      <p:nvGrpSpPr>
        <p:cNvPr id="32"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1" y="0"/>
            <a:ext cx="9144000" cy="5143505"/>
          </a:xfrm>
          <a:prstGeom prst="rect">
            <a:avLst/>
          </a:prstGeom>
          <a:noFill/>
          <a:ln>
            <a:noFill/>
          </a:ln>
        </p:spPr>
      </p:pic>
      <p:sp>
        <p:nvSpPr>
          <p:cNvPr id="34" name="Google Shape;34;p7"/>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 name="Google Shape;35;p7"/>
          <p:cNvPicPr preferRelativeResize="0"/>
          <p:nvPr/>
        </p:nvPicPr>
        <p:blipFill>
          <a:blip r:embed="rId3">
            <a:alphaModFix/>
          </a:blip>
          <a:stretch>
            <a:fillRect/>
          </a:stretch>
        </p:blipFill>
        <p:spPr>
          <a:xfrm rot="-5400000">
            <a:off x="-217903" y="350528"/>
            <a:ext cx="610273" cy="102425"/>
          </a:xfrm>
          <a:prstGeom prst="rect">
            <a:avLst/>
          </a:prstGeom>
          <a:noFill/>
          <a:ln>
            <a:noFill/>
          </a:ln>
        </p:spPr>
      </p:pic>
      <p:pic>
        <p:nvPicPr>
          <p:cNvPr id="36" name="Google Shape;36;p7"/>
          <p:cNvPicPr preferRelativeResize="0"/>
          <p:nvPr/>
        </p:nvPicPr>
        <p:blipFill rotWithShape="1">
          <a:blip r:embed="rId4">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37"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1" y="0"/>
            <a:ext cx="9144000" cy="5143505"/>
          </a:xfrm>
          <a:prstGeom prst="rect">
            <a:avLst/>
          </a:prstGeom>
          <a:noFill/>
          <a:ln>
            <a:noFill/>
          </a:ln>
        </p:spPr>
      </p:pic>
      <p:sp>
        <p:nvSpPr>
          <p:cNvPr id="39" name="Google Shape;39;p8"/>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8"/>
          <p:cNvPicPr preferRelativeResize="0"/>
          <p:nvPr/>
        </p:nvPicPr>
        <p:blipFill>
          <a:blip r:embed="rId3">
            <a:alphaModFix/>
          </a:blip>
          <a:stretch>
            <a:fillRect/>
          </a:stretch>
        </p:blipFill>
        <p:spPr>
          <a:xfrm rot="-5400000">
            <a:off x="-217903" y="350528"/>
            <a:ext cx="610273" cy="102425"/>
          </a:xfrm>
          <a:prstGeom prst="rect">
            <a:avLst/>
          </a:prstGeom>
          <a:noFill/>
          <a:ln>
            <a:noFill/>
          </a:ln>
        </p:spPr>
      </p:pic>
      <p:pic>
        <p:nvPicPr>
          <p:cNvPr id="41" name="Google Shape;41;p8"/>
          <p:cNvPicPr preferRelativeResize="0"/>
          <p:nvPr/>
        </p:nvPicPr>
        <p:blipFill rotWithShape="1">
          <a:blip r:embed="rId4">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1">
  <p:cSld name="CUSTOM_10">
    <p:spTree>
      <p:nvGrpSpPr>
        <p:cNvPr id="42"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1" y="0"/>
            <a:ext cx="9144000" cy="5143505"/>
          </a:xfrm>
          <a:prstGeom prst="rect">
            <a:avLst/>
          </a:prstGeom>
          <a:noFill/>
          <a:ln>
            <a:noFill/>
          </a:ln>
        </p:spPr>
      </p:pic>
      <p:sp>
        <p:nvSpPr>
          <p:cNvPr id="44" name="Google Shape;44;p9"/>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 name="Google Shape;45;p9"/>
          <p:cNvPicPr preferRelativeResize="0"/>
          <p:nvPr/>
        </p:nvPicPr>
        <p:blipFill>
          <a:blip r:embed="rId3">
            <a:alphaModFix/>
          </a:blip>
          <a:stretch>
            <a:fillRect/>
          </a:stretch>
        </p:blipFill>
        <p:spPr>
          <a:xfrm rot="-5400000">
            <a:off x="-217903" y="350528"/>
            <a:ext cx="610273" cy="102425"/>
          </a:xfrm>
          <a:prstGeom prst="rect">
            <a:avLst/>
          </a:prstGeom>
          <a:noFill/>
          <a:ln>
            <a:noFill/>
          </a:ln>
        </p:spPr>
      </p:pic>
      <p:pic>
        <p:nvPicPr>
          <p:cNvPr id="46" name="Google Shape;46;p9"/>
          <p:cNvPicPr preferRelativeResize="0"/>
          <p:nvPr/>
        </p:nvPicPr>
        <p:blipFill rotWithShape="1">
          <a:blip r:embed="rId4">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9">
  <p:cSld name="CUSTOM_8">
    <p:spTree>
      <p:nvGrpSpPr>
        <p:cNvPr id="47"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8" y="0"/>
            <a:ext cx="9143990" cy="5143500"/>
          </a:xfrm>
          <a:prstGeom prst="rect">
            <a:avLst/>
          </a:prstGeom>
          <a:noFill/>
          <a:ln>
            <a:noFill/>
          </a:ln>
        </p:spPr>
      </p:pic>
      <p:sp>
        <p:nvSpPr>
          <p:cNvPr id="49" name="Google Shape;49;p10"/>
          <p:cNvSpPr/>
          <p:nvPr/>
        </p:nvSpPr>
        <p:spPr>
          <a:xfrm>
            <a:off x="0" y="0"/>
            <a:ext cx="165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10"/>
          <p:cNvPicPr preferRelativeResize="0"/>
          <p:nvPr/>
        </p:nvPicPr>
        <p:blipFill>
          <a:blip r:embed="rId3">
            <a:alphaModFix/>
          </a:blip>
          <a:stretch>
            <a:fillRect/>
          </a:stretch>
        </p:blipFill>
        <p:spPr>
          <a:xfrm rot="-5400000">
            <a:off x="-217903" y="350528"/>
            <a:ext cx="610273" cy="102425"/>
          </a:xfrm>
          <a:prstGeom prst="rect">
            <a:avLst/>
          </a:prstGeom>
          <a:noFill/>
          <a:ln>
            <a:noFill/>
          </a:ln>
        </p:spPr>
      </p:pic>
      <p:pic>
        <p:nvPicPr>
          <p:cNvPr id="51" name="Google Shape;51;p10"/>
          <p:cNvPicPr preferRelativeResize="0"/>
          <p:nvPr/>
        </p:nvPicPr>
        <p:blipFill rotWithShape="1">
          <a:blip r:embed="rId4">
            <a:alphaModFix/>
          </a:blip>
          <a:srcRect b="0" l="0" r="0" t="0"/>
          <a:stretch/>
        </p:blipFill>
        <p:spPr>
          <a:xfrm>
            <a:off x="8373776" y="4640736"/>
            <a:ext cx="611202" cy="34823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www.kaggle.com/competitions/home-credit-default-risk/dat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b="0" l="852" r="0" t="0"/>
          <a:stretch/>
        </p:blipFill>
        <p:spPr>
          <a:xfrm>
            <a:off x="231924" y="61850"/>
            <a:ext cx="8824800" cy="5007000"/>
          </a:xfrm>
          <a:prstGeom prst="roundRect">
            <a:avLst>
              <a:gd fmla="val 3598" name="adj"/>
            </a:avLst>
          </a:prstGeom>
          <a:noFill/>
          <a:ln>
            <a:noFill/>
          </a:ln>
        </p:spPr>
      </p:pic>
      <p:pic>
        <p:nvPicPr>
          <p:cNvPr id="78" name="Google Shape;78;p16"/>
          <p:cNvPicPr preferRelativeResize="0"/>
          <p:nvPr/>
        </p:nvPicPr>
        <p:blipFill rotWithShape="1">
          <a:blip r:embed="rId4">
            <a:alphaModFix/>
          </a:blip>
          <a:srcRect b="0" l="0" r="0" t="0"/>
          <a:stretch/>
        </p:blipFill>
        <p:spPr>
          <a:xfrm>
            <a:off x="519925" y="3306700"/>
            <a:ext cx="4680100" cy="1711501"/>
          </a:xfrm>
          <a:prstGeom prst="rect">
            <a:avLst/>
          </a:prstGeom>
          <a:noFill/>
          <a:ln>
            <a:noFill/>
          </a:ln>
        </p:spPr>
      </p:pic>
      <p:sp>
        <p:nvSpPr>
          <p:cNvPr id="79" name="Google Shape;79;p16"/>
          <p:cNvSpPr txBox="1"/>
          <p:nvPr/>
        </p:nvSpPr>
        <p:spPr>
          <a:xfrm>
            <a:off x="442600" y="1877725"/>
            <a:ext cx="3819600" cy="1063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s-419" sz="4000">
                <a:solidFill>
                  <a:schemeClr val="lt1"/>
                </a:solidFill>
                <a:latin typeface="Inter"/>
                <a:ea typeface="Inter"/>
                <a:cs typeface="Inter"/>
                <a:sym typeface="Inter"/>
              </a:rPr>
              <a:t>Programa</a:t>
            </a:r>
            <a:endParaRPr sz="4000">
              <a:solidFill>
                <a:schemeClr val="lt1"/>
              </a:solidFill>
              <a:latin typeface="Inter ExtraBold"/>
              <a:ea typeface="Inter ExtraBold"/>
              <a:cs typeface="Inter ExtraBold"/>
              <a:sym typeface="Inter ExtraBold"/>
            </a:endParaRPr>
          </a:p>
          <a:p>
            <a:pPr indent="0" lvl="0" marL="0" rtl="0" algn="l">
              <a:lnSpc>
                <a:spcPct val="80000"/>
              </a:lnSpc>
              <a:spcBef>
                <a:spcPts val="0"/>
              </a:spcBef>
              <a:spcAft>
                <a:spcPts val="0"/>
              </a:spcAft>
              <a:buNone/>
            </a:pPr>
            <a:r>
              <a:rPr lang="es-419" sz="4000">
                <a:solidFill>
                  <a:srgbClr val="3E3E3E"/>
                </a:solidFill>
                <a:latin typeface="Inter ExtraBold"/>
                <a:ea typeface="Inter ExtraBold"/>
                <a:cs typeface="Inter ExtraBold"/>
                <a:sym typeface="Inter ExtraBold"/>
              </a:rPr>
              <a:t>Data </a:t>
            </a:r>
            <a:r>
              <a:rPr lang="es-419" sz="4000">
                <a:solidFill>
                  <a:srgbClr val="3E3E3E"/>
                </a:solidFill>
                <a:latin typeface="Inter ExtraBold"/>
                <a:ea typeface="Inter ExtraBold"/>
                <a:cs typeface="Inter ExtraBold"/>
                <a:sym typeface="Inter ExtraBold"/>
              </a:rPr>
              <a:t>Scientist</a:t>
            </a:r>
            <a:endParaRPr sz="4000">
              <a:solidFill>
                <a:srgbClr val="3E3E3E"/>
              </a:solidFill>
              <a:latin typeface="Inter ExtraBold"/>
              <a:ea typeface="Inter ExtraBold"/>
              <a:cs typeface="Inter ExtraBold"/>
              <a:sym typeface="Inter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nvSpPr>
        <p:spPr>
          <a:xfrm>
            <a:off x="2190750" y="2110050"/>
            <a:ext cx="476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Inter"/>
                <a:ea typeface="Inter"/>
                <a:cs typeface="Inter"/>
                <a:sym typeface="Inter"/>
              </a:rPr>
              <a:t>Principales Retos del Proyecto</a:t>
            </a:r>
            <a:endParaRPr b="1" sz="2400">
              <a:solidFill>
                <a:schemeClr val="lt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144" name="Google Shape;144;p26"/>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145" name="Google Shape;145;p26"/>
          <p:cNvSpPr txBox="1"/>
          <p:nvPr/>
        </p:nvSpPr>
        <p:spPr>
          <a:xfrm>
            <a:off x="618150" y="159587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146" name="Google Shape;146;p26"/>
          <p:cNvSpPr txBox="1"/>
          <p:nvPr/>
        </p:nvSpPr>
        <p:spPr>
          <a:xfrm>
            <a:off x="618150" y="940525"/>
            <a:ext cx="6938100" cy="25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Los principales retos que encuentro en el proyecto </a:t>
            </a:r>
            <a:r>
              <a:rPr lang="es-419" sz="1200">
                <a:solidFill>
                  <a:srgbClr val="3E3E3E"/>
                </a:solidFill>
                <a:latin typeface="Inter Medium"/>
                <a:ea typeface="Inter Medium"/>
                <a:cs typeface="Inter Medium"/>
                <a:sym typeface="Inter Medium"/>
              </a:rPr>
              <a:t>después</a:t>
            </a:r>
            <a:r>
              <a:rPr lang="es-419" sz="1200">
                <a:solidFill>
                  <a:srgbClr val="3E3E3E"/>
                </a:solidFill>
                <a:latin typeface="Inter Medium"/>
                <a:ea typeface="Inter Medium"/>
                <a:cs typeface="Inter Medium"/>
                <a:sym typeface="Inter Medium"/>
              </a:rPr>
              <a:t> de revisar proyectos similares y el dataset que utilizaré.</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1.- El dataset contiene 121 columnas que hay que analizar. (119 variables)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2.-Determinar las variables que se van a utilizar para alimentar al modelo</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3.-Tratamiento de valores nulos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4.-Desbalance de clases</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nvSpPr>
        <p:spPr>
          <a:xfrm>
            <a:off x="3175350" y="2294700"/>
            <a:ext cx="279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Inter"/>
                <a:ea typeface="Inter"/>
                <a:cs typeface="Inter"/>
                <a:sym typeface="Inter"/>
              </a:rPr>
              <a:t>Conclusiones</a:t>
            </a:r>
            <a:endParaRPr b="1" sz="2400">
              <a:solidFill>
                <a:schemeClr val="lt1"/>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157" name="Google Shape;157;p28"/>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158" name="Google Shape;158;p28"/>
          <p:cNvSpPr txBox="1"/>
          <p:nvPr/>
        </p:nvSpPr>
        <p:spPr>
          <a:xfrm>
            <a:off x="618150" y="159587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159" name="Google Shape;159;p28"/>
          <p:cNvSpPr txBox="1"/>
          <p:nvPr/>
        </p:nvSpPr>
        <p:spPr>
          <a:xfrm>
            <a:off x="561000" y="866125"/>
            <a:ext cx="6938100" cy="24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El proyecto que </a:t>
            </a:r>
            <a:r>
              <a:rPr lang="es-419" sz="1200">
                <a:solidFill>
                  <a:srgbClr val="3E3E3E"/>
                </a:solidFill>
                <a:latin typeface="Inter Medium"/>
                <a:ea typeface="Inter Medium"/>
                <a:cs typeface="Inter Medium"/>
                <a:sym typeface="Inter Medium"/>
              </a:rPr>
              <a:t>escogí</a:t>
            </a:r>
            <a:r>
              <a:rPr lang="es-419" sz="1200">
                <a:solidFill>
                  <a:srgbClr val="3E3E3E"/>
                </a:solidFill>
                <a:latin typeface="Inter Medium"/>
                <a:ea typeface="Inter Medium"/>
                <a:cs typeface="Inter Medium"/>
                <a:sym typeface="Inter Medium"/>
              </a:rPr>
              <a:t> esta </a:t>
            </a:r>
            <a:r>
              <a:rPr lang="es-419" sz="1200">
                <a:solidFill>
                  <a:srgbClr val="3E3E3E"/>
                </a:solidFill>
                <a:latin typeface="Inter Medium"/>
                <a:ea typeface="Inter Medium"/>
                <a:cs typeface="Inter Medium"/>
                <a:sym typeface="Inter Medium"/>
              </a:rPr>
              <a:t>orientado en el sector financiero en el cual me gustaría trabajar en el futuro. El dataset </a:t>
            </a:r>
            <a:r>
              <a:rPr lang="es-419" sz="1200">
                <a:solidFill>
                  <a:srgbClr val="3E3E3E"/>
                </a:solidFill>
                <a:latin typeface="Inter Medium"/>
                <a:ea typeface="Inter Medium"/>
                <a:cs typeface="Inter Medium"/>
                <a:sym typeface="Inter Medium"/>
              </a:rPr>
              <a:t>me parece muy interesante y retador,</a:t>
            </a:r>
            <a:r>
              <a:rPr lang="es-419" sz="1200">
                <a:solidFill>
                  <a:srgbClr val="3E3E3E"/>
                </a:solidFill>
                <a:latin typeface="Inter Medium"/>
                <a:ea typeface="Inter Medium"/>
                <a:cs typeface="Inter Medium"/>
                <a:sym typeface="Inter Medium"/>
              </a:rPr>
              <a:t>en mi opinión es suficiente para hacer un modelo que tenga un buen desempeño.</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E</a:t>
            </a:r>
            <a:r>
              <a:rPr lang="es-419" sz="1200">
                <a:solidFill>
                  <a:srgbClr val="3E3E3E"/>
                </a:solidFill>
                <a:latin typeface="Inter Medium"/>
                <a:ea typeface="Inter Medium"/>
                <a:cs typeface="Inter Medium"/>
                <a:sym typeface="Inter Medium"/>
              </a:rPr>
              <a:t>l beneficio que me deja a mi como estudiante es llevar por mi cuenta un proyecto de machine learning de  inicio a fin.</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Voy a esforzarme en el desarrollo de este proyecto para acabarlo en el tiempo estipulado y de la mejor manera posible.</a:t>
            </a:r>
            <a:endParaRPr b="1" sz="1200">
              <a:solidFill>
                <a:srgbClr val="3E3E3E"/>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nvSpPr>
        <p:spPr>
          <a:xfrm>
            <a:off x="1840025" y="2294700"/>
            <a:ext cx="565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Inter"/>
                <a:ea typeface="Inter"/>
                <a:cs typeface="Inter"/>
                <a:sym typeface="Inter"/>
              </a:rPr>
              <a:t>Sprint 2 (15/05/2023 - 22/052023)</a:t>
            </a:r>
            <a:endParaRPr b="1" sz="2400">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170" name="Google Shape;170;p30"/>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171" name="Google Shape;171;p30"/>
          <p:cNvSpPr txBox="1"/>
          <p:nvPr/>
        </p:nvSpPr>
        <p:spPr>
          <a:xfrm>
            <a:off x="618150" y="159587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172" name="Google Shape;172;p30"/>
          <p:cNvSpPr txBox="1"/>
          <p:nvPr/>
        </p:nvSpPr>
        <p:spPr>
          <a:xfrm>
            <a:off x="561000" y="866125"/>
            <a:ext cx="6938100" cy="24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3E3E3E"/>
              </a:solidFill>
              <a:latin typeface="Inter"/>
              <a:ea typeface="Inter"/>
              <a:cs typeface="Inter"/>
              <a:sym typeface="Inter"/>
            </a:endParaRPr>
          </a:p>
          <a:p>
            <a:pPr indent="0" lvl="0" marL="0" rtl="0" algn="l">
              <a:spcBef>
                <a:spcPts val="0"/>
              </a:spcBef>
              <a:spcAft>
                <a:spcPts val="0"/>
              </a:spcAft>
              <a:buClr>
                <a:srgbClr val="000000"/>
              </a:buClr>
              <a:buSzPts val="1100"/>
              <a:buFont typeface="Arial"/>
              <a:buNone/>
            </a:pPr>
            <a:r>
              <a:t/>
            </a:r>
            <a:endParaRPr b="1" sz="1200">
              <a:solidFill>
                <a:srgbClr val="3E3E3E"/>
              </a:solidFill>
              <a:latin typeface="Inter"/>
              <a:ea typeface="Inter"/>
              <a:cs typeface="Inter"/>
              <a:sym typeface="Inter"/>
            </a:endParaRPr>
          </a:p>
        </p:txBody>
      </p:sp>
      <p:graphicFrame>
        <p:nvGraphicFramePr>
          <p:cNvPr id="173" name="Google Shape;173;p30"/>
          <p:cNvGraphicFramePr/>
          <p:nvPr/>
        </p:nvGraphicFramePr>
        <p:xfrm>
          <a:off x="952500" y="940565"/>
          <a:ext cx="3000000" cy="3000000"/>
        </p:xfrm>
        <a:graphic>
          <a:graphicData uri="http://schemas.openxmlformats.org/drawingml/2006/table">
            <a:tbl>
              <a:tblPr>
                <a:noFill/>
                <a:tableStyleId>{B44F5216-CD07-4C75-B02C-671B98C06ADE}</a:tableStyleId>
              </a:tblPr>
              <a:tblGrid>
                <a:gridCol w="3619500"/>
                <a:gridCol w="3619500"/>
              </a:tblGrid>
              <a:tr h="585300">
                <a:tc>
                  <a:txBody>
                    <a:bodyPr/>
                    <a:lstStyle/>
                    <a:p>
                      <a:pPr indent="0" lvl="0" marL="0" rtl="0" algn="l">
                        <a:spcBef>
                          <a:spcPts val="0"/>
                        </a:spcBef>
                        <a:spcAft>
                          <a:spcPts val="0"/>
                        </a:spcAft>
                        <a:buNone/>
                      </a:pPr>
                      <a:r>
                        <a:rPr lang="es-419"/>
                        <a:t>Actividad</a:t>
                      </a:r>
                      <a:endParaRPr/>
                    </a:p>
                  </a:txBody>
                  <a:tcPr marT="91425" marB="91425" marR="91425" marL="91425"/>
                </a:tc>
                <a:tc>
                  <a:txBody>
                    <a:bodyPr/>
                    <a:lstStyle/>
                    <a:p>
                      <a:pPr indent="0" lvl="0" marL="0" rtl="0" algn="l">
                        <a:spcBef>
                          <a:spcPts val="0"/>
                        </a:spcBef>
                        <a:spcAft>
                          <a:spcPts val="0"/>
                        </a:spcAft>
                        <a:buNone/>
                      </a:pPr>
                      <a:r>
                        <a:rPr lang="es-419"/>
                        <a:t>Status</a:t>
                      </a:r>
                      <a:endParaRPr/>
                    </a:p>
                  </a:txBody>
                  <a:tcPr marT="91425" marB="91425" marR="91425" marL="91425"/>
                </a:tc>
              </a:tr>
              <a:tr h="757775">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1.-Yo como científico de datos necesito tener claro cuáles serán mis métricas de éxito en el proyecto</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s-419"/>
                        <a:t>Terminado</a:t>
                      </a:r>
                      <a:endParaRPr/>
                    </a:p>
                    <a:p>
                      <a:pPr indent="0" lvl="0" marL="0" rtl="0" algn="l">
                        <a:spcBef>
                          <a:spcPts val="0"/>
                        </a:spcBef>
                        <a:spcAft>
                          <a:spcPts val="0"/>
                        </a:spcAft>
                        <a:buNone/>
                      </a:pPr>
                      <a:r>
                        <a:t/>
                      </a:r>
                      <a:endParaRPr/>
                    </a:p>
                  </a:txBody>
                  <a:tcPr marT="91425" marB="91425" marR="91425" marL="91425"/>
                </a:tc>
              </a:tr>
              <a:tr h="757775">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2.-Yo como científico de datos necesito entender los datos para aplicar correctamente los siguientes análisis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s-419"/>
                        <a:t>Terminado</a:t>
                      </a:r>
                      <a:endParaRPr/>
                    </a:p>
                  </a:txBody>
                  <a:tcPr marT="91425" marB="91425" marR="91425" marL="91425"/>
                </a:tc>
              </a:tr>
              <a:tr h="757775">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3.-Yo como científico de datos necesito aplicar técnicas estadísticas para explorar la calidad de mis datos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s-419"/>
                        <a:t>En proceso</a:t>
                      </a:r>
                      <a:endParaRPr/>
                    </a:p>
                  </a:txBody>
                  <a:tcPr marT="91425" marB="91425" marR="91425" marL="91425"/>
                </a:tc>
              </a:tr>
              <a:tr h="1163125">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4.-Yo como científico de datos necesito aprender modelos/técnicas que me permita cumplir con el objetivo del proyecto, por ejemplo: transformar texto a representaciones numéricas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s-419"/>
                        <a:t>En proceso</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179" name="Google Shape;179;p31"/>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180" name="Google Shape;180;p31"/>
          <p:cNvSpPr txBox="1"/>
          <p:nvPr/>
        </p:nvSpPr>
        <p:spPr>
          <a:xfrm>
            <a:off x="618150" y="159587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181" name="Google Shape;181;p31"/>
          <p:cNvSpPr txBox="1"/>
          <p:nvPr/>
        </p:nvSpPr>
        <p:spPr>
          <a:xfrm>
            <a:off x="561000" y="866125"/>
            <a:ext cx="7840500" cy="3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800">
                <a:solidFill>
                  <a:srgbClr val="3E3E3E"/>
                </a:solidFill>
                <a:latin typeface="Inter"/>
                <a:ea typeface="Inter"/>
                <a:cs typeface="Inter"/>
                <a:sym typeface="Inter"/>
              </a:rPr>
              <a:t>Métricas</a:t>
            </a:r>
            <a:r>
              <a:rPr b="1" lang="es-419" sz="2800">
                <a:solidFill>
                  <a:srgbClr val="3E3E3E"/>
                </a:solidFill>
                <a:latin typeface="Inter"/>
                <a:ea typeface="Inter"/>
                <a:cs typeface="Inter"/>
                <a:sym typeface="Inter"/>
              </a:rPr>
              <a:t> para el proyecto.</a:t>
            </a:r>
            <a:endParaRPr b="1" sz="2800">
              <a:solidFill>
                <a:srgbClr val="3E3E3E"/>
              </a:solidFill>
              <a:latin typeface="Inter"/>
              <a:ea typeface="Inter"/>
              <a:cs typeface="Inter"/>
              <a:sym typeface="Inter"/>
            </a:endParaRPr>
          </a:p>
          <a:p>
            <a:pPr indent="0" lvl="0" marL="0" rtl="0" algn="l">
              <a:spcBef>
                <a:spcPts val="0"/>
              </a:spcBef>
              <a:spcAft>
                <a:spcPts val="0"/>
              </a:spcAft>
              <a:buNone/>
            </a:pPr>
            <a:r>
              <a:t/>
            </a:r>
            <a:endParaRPr sz="1200">
              <a:solidFill>
                <a:srgbClr val="3E3E3E"/>
              </a:solidFill>
              <a:latin typeface="Inter"/>
              <a:ea typeface="Inter"/>
              <a:cs typeface="Inter"/>
              <a:sym typeface="Inter"/>
            </a:endParaRPr>
          </a:p>
          <a:p>
            <a:pPr indent="0" lvl="0" marL="0" rtl="0" algn="l">
              <a:spcBef>
                <a:spcPts val="0"/>
              </a:spcBef>
              <a:spcAft>
                <a:spcPts val="0"/>
              </a:spcAft>
              <a:buNone/>
            </a:pPr>
            <a:r>
              <a:rPr lang="es-419" sz="1200">
                <a:solidFill>
                  <a:srgbClr val="3E3E3E"/>
                </a:solidFill>
                <a:latin typeface="Inter"/>
                <a:ea typeface="Inter"/>
                <a:cs typeface="Inter"/>
                <a:sym typeface="Inter"/>
              </a:rPr>
              <a:t> </a:t>
            </a:r>
            <a:endParaRPr sz="1200">
              <a:solidFill>
                <a:srgbClr val="3E3E3E"/>
              </a:solidFill>
              <a:latin typeface="Inter"/>
              <a:ea typeface="Inter"/>
              <a:cs typeface="Inter"/>
              <a:sym typeface="Inter"/>
            </a:endParaRPr>
          </a:p>
          <a:p>
            <a:pPr indent="0" lvl="0" marL="0" rtl="0" algn="l">
              <a:spcBef>
                <a:spcPts val="0"/>
              </a:spcBef>
              <a:spcAft>
                <a:spcPts val="0"/>
              </a:spcAft>
              <a:buNone/>
            </a:pPr>
            <a:r>
              <a:rPr lang="es-419" sz="2500">
                <a:solidFill>
                  <a:srgbClr val="374151"/>
                </a:solidFill>
                <a:highlight>
                  <a:srgbClr val="F7F7F8"/>
                </a:highlight>
                <a:latin typeface="Inter"/>
                <a:ea typeface="Inter"/>
                <a:cs typeface="Inter"/>
                <a:sym typeface="Inter"/>
              </a:rPr>
              <a:t>Para evaluar los modelos entrenados con el dataset "application_{train|test}.csv", se utilizará la métrica F1 Score. Dado el contexto y la complejidad del proyecto, se establece un umbral de éxito cercano al 0.60.</a:t>
            </a:r>
            <a:endParaRPr sz="3600">
              <a:solidFill>
                <a:srgbClr val="3E3E3E"/>
              </a:solidFill>
              <a:latin typeface="Inter"/>
              <a:ea typeface="Inter"/>
              <a:cs typeface="Inter"/>
              <a:sym typeface="Inter"/>
            </a:endParaRPr>
          </a:p>
          <a:p>
            <a:pPr indent="0" lvl="0" marL="0" rtl="0" algn="l">
              <a:spcBef>
                <a:spcPts val="0"/>
              </a:spcBef>
              <a:spcAft>
                <a:spcPts val="0"/>
              </a:spcAft>
              <a:buNone/>
            </a:pPr>
            <a:r>
              <a:t/>
            </a:r>
            <a:endParaRPr b="1" sz="1200">
              <a:solidFill>
                <a:srgbClr val="3E3E3E"/>
              </a:solidFill>
              <a:latin typeface="Inter"/>
              <a:ea typeface="Inter"/>
              <a:cs typeface="Inter"/>
              <a:sym typeface="Inter"/>
            </a:endParaRPr>
          </a:p>
          <a:p>
            <a:pPr indent="0" lvl="0" marL="0" rtl="0" algn="l">
              <a:spcBef>
                <a:spcPts val="0"/>
              </a:spcBef>
              <a:spcAft>
                <a:spcPts val="0"/>
              </a:spcAft>
              <a:buClr>
                <a:srgbClr val="000000"/>
              </a:buClr>
              <a:buSzPts val="1100"/>
              <a:buFont typeface="Arial"/>
              <a:buNone/>
            </a:pPr>
            <a:r>
              <a:t/>
            </a:r>
            <a:endParaRPr b="1" sz="1200">
              <a:solidFill>
                <a:srgbClr val="3E3E3E"/>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187" name="Google Shape;187;p32"/>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188" name="Google Shape;188;p32"/>
          <p:cNvSpPr txBox="1"/>
          <p:nvPr/>
        </p:nvSpPr>
        <p:spPr>
          <a:xfrm>
            <a:off x="618150" y="159587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189" name="Google Shape;189;p32"/>
          <p:cNvSpPr txBox="1"/>
          <p:nvPr/>
        </p:nvSpPr>
        <p:spPr>
          <a:xfrm>
            <a:off x="561000" y="866125"/>
            <a:ext cx="7840500" cy="3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2800">
                <a:solidFill>
                  <a:srgbClr val="3E3E3E"/>
                </a:solidFill>
                <a:latin typeface="Inter"/>
                <a:ea typeface="Inter"/>
                <a:cs typeface="Inter"/>
                <a:sym typeface="Inter"/>
              </a:rPr>
              <a:t>Entendimiento de los datos </a:t>
            </a:r>
            <a:r>
              <a:rPr b="1" lang="es-419" sz="2800">
                <a:solidFill>
                  <a:srgbClr val="3E3E3E"/>
                </a:solidFill>
                <a:latin typeface="Inter"/>
                <a:ea typeface="Inter"/>
                <a:cs typeface="Inter"/>
                <a:sym typeface="Inter"/>
              </a:rPr>
              <a:t>.</a:t>
            </a:r>
            <a:endParaRPr b="1" sz="2800">
              <a:solidFill>
                <a:srgbClr val="3E3E3E"/>
              </a:solidFill>
              <a:latin typeface="Inter"/>
              <a:ea typeface="Inter"/>
              <a:cs typeface="Inter"/>
              <a:sym typeface="Inter"/>
            </a:endParaRPr>
          </a:p>
          <a:p>
            <a:pPr indent="0" lvl="0" marL="0" rtl="0" algn="l">
              <a:spcBef>
                <a:spcPts val="0"/>
              </a:spcBef>
              <a:spcAft>
                <a:spcPts val="0"/>
              </a:spcAft>
              <a:buNone/>
            </a:pPr>
            <a:r>
              <a:t/>
            </a:r>
            <a:endParaRPr sz="1200">
              <a:solidFill>
                <a:srgbClr val="3E3E3E"/>
              </a:solidFill>
              <a:latin typeface="Inter"/>
              <a:ea typeface="Inter"/>
              <a:cs typeface="Inter"/>
              <a:sym typeface="Inter"/>
            </a:endParaRPr>
          </a:p>
          <a:p>
            <a:pPr indent="0" lvl="0" marL="0" rtl="0" algn="l">
              <a:spcBef>
                <a:spcPts val="0"/>
              </a:spcBef>
              <a:spcAft>
                <a:spcPts val="0"/>
              </a:spcAft>
              <a:buNone/>
            </a:pPr>
            <a:r>
              <a:rPr lang="es-419" sz="1200">
                <a:solidFill>
                  <a:srgbClr val="3E3E3E"/>
                </a:solidFill>
                <a:latin typeface="Inter"/>
                <a:ea typeface="Inter"/>
                <a:cs typeface="Inter"/>
                <a:sym typeface="Inter"/>
              </a:rPr>
              <a:t> </a:t>
            </a:r>
            <a:endParaRPr sz="1200">
              <a:solidFill>
                <a:srgbClr val="3E3E3E"/>
              </a:solidFill>
              <a:latin typeface="Inter"/>
              <a:ea typeface="Inter"/>
              <a:cs typeface="Inter"/>
              <a:sym typeface="Inter"/>
            </a:endParaRPr>
          </a:p>
          <a:p>
            <a:pPr indent="0" lvl="0" marL="0" rtl="0" algn="l">
              <a:spcBef>
                <a:spcPts val="0"/>
              </a:spcBef>
              <a:spcAft>
                <a:spcPts val="0"/>
              </a:spcAft>
              <a:buNone/>
            </a:pPr>
            <a:r>
              <a:rPr lang="es-419" sz="2400">
                <a:solidFill>
                  <a:srgbClr val="3E3E3E"/>
                </a:solidFill>
                <a:latin typeface="Inter"/>
                <a:ea typeface="Inter"/>
                <a:cs typeface="Inter"/>
                <a:sym typeface="Inter"/>
              </a:rPr>
              <a:t>En el dataset encontré que existen 3 tipos de datos y se distribuyen de la siguiente manera.</a:t>
            </a:r>
            <a:endParaRPr sz="2400">
              <a:solidFill>
                <a:srgbClr val="3E3E3E"/>
              </a:solidFill>
              <a:latin typeface="Inter"/>
              <a:ea typeface="Inter"/>
              <a:cs typeface="Inter"/>
              <a:sym typeface="Inter"/>
            </a:endParaRPr>
          </a:p>
          <a:p>
            <a:pPr indent="0" lvl="0" marL="0" rtl="0" algn="l">
              <a:spcBef>
                <a:spcPts val="0"/>
              </a:spcBef>
              <a:spcAft>
                <a:spcPts val="0"/>
              </a:spcAft>
              <a:buNone/>
            </a:pPr>
            <a:r>
              <a:rPr lang="es-419" sz="3600">
                <a:solidFill>
                  <a:srgbClr val="3E3E3E"/>
                </a:solidFill>
                <a:latin typeface="Inter"/>
                <a:ea typeface="Inter"/>
                <a:cs typeface="Inter"/>
                <a:sym typeface="Inter"/>
              </a:rPr>
              <a:t> </a:t>
            </a:r>
            <a:endParaRPr sz="3600">
              <a:solidFill>
                <a:srgbClr val="3E3E3E"/>
              </a:solidFill>
              <a:latin typeface="Inter"/>
              <a:ea typeface="Inter"/>
              <a:cs typeface="Inter"/>
              <a:sym typeface="Inter"/>
            </a:endParaRPr>
          </a:p>
          <a:p>
            <a:pPr indent="0" lvl="0" marL="0" rtl="0" algn="l">
              <a:spcBef>
                <a:spcPts val="0"/>
              </a:spcBef>
              <a:spcAft>
                <a:spcPts val="0"/>
              </a:spcAft>
              <a:buNone/>
            </a:pPr>
            <a:r>
              <a:t/>
            </a:r>
            <a:endParaRPr b="1" sz="1200">
              <a:solidFill>
                <a:srgbClr val="3E3E3E"/>
              </a:solidFill>
              <a:latin typeface="Inter"/>
              <a:ea typeface="Inter"/>
              <a:cs typeface="Inter"/>
              <a:sym typeface="Inter"/>
            </a:endParaRPr>
          </a:p>
          <a:p>
            <a:pPr indent="0" lvl="0" marL="0" rtl="0" algn="l">
              <a:spcBef>
                <a:spcPts val="0"/>
              </a:spcBef>
              <a:spcAft>
                <a:spcPts val="0"/>
              </a:spcAft>
              <a:buClr>
                <a:srgbClr val="000000"/>
              </a:buClr>
              <a:buSzPts val="1100"/>
              <a:buFont typeface="Arial"/>
              <a:buNone/>
            </a:pPr>
            <a:r>
              <a:t/>
            </a:r>
            <a:endParaRPr b="1" sz="1200">
              <a:solidFill>
                <a:srgbClr val="3E3E3E"/>
              </a:solidFill>
              <a:latin typeface="Inter"/>
              <a:ea typeface="Inter"/>
              <a:cs typeface="Inter"/>
              <a:sym typeface="Inter"/>
            </a:endParaRPr>
          </a:p>
        </p:txBody>
      </p:sp>
      <p:graphicFrame>
        <p:nvGraphicFramePr>
          <p:cNvPr id="190" name="Google Shape;190;p32"/>
          <p:cNvGraphicFramePr/>
          <p:nvPr/>
        </p:nvGraphicFramePr>
        <p:xfrm>
          <a:off x="2159000" y="2893225"/>
          <a:ext cx="3000000" cy="3000000"/>
        </p:xfrm>
        <a:graphic>
          <a:graphicData uri="http://schemas.openxmlformats.org/drawingml/2006/table">
            <a:tbl>
              <a:tblPr>
                <a:noFill/>
                <a:tableStyleId>{B44F5216-CD07-4C75-B02C-671B98C06ADE}</a:tableStyleId>
              </a:tblPr>
              <a:tblGrid>
                <a:gridCol w="2413000"/>
                <a:gridCol w="2413000"/>
              </a:tblGrid>
              <a:tr h="381000">
                <a:tc>
                  <a:txBody>
                    <a:bodyPr/>
                    <a:lstStyle/>
                    <a:p>
                      <a:pPr indent="0" lvl="0" marL="0" rtl="0" algn="l">
                        <a:spcBef>
                          <a:spcPts val="0"/>
                        </a:spcBef>
                        <a:spcAft>
                          <a:spcPts val="0"/>
                        </a:spcAft>
                        <a:buNone/>
                      </a:pPr>
                      <a:r>
                        <a:rPr lang="es-419"/>
                        <a:t>Tipo de dato</a:t>
                      </a:r>
                      <a:endParaRPr/>
                    </a:p>
                  </a:txBody>
                  <a:tcPr marT="91425" marB="91425" marR="91425" marL="91425"/>
                </a:tc>
                <a:tc>
                  <a:txBody>
                    <a:bodyPr/>
                    <a:lstStyle/>
                    <a:p>
                      <a:pPr indent="0" lvl="0" marL="0" rtl="0" algn="l">
                        <a:spcBef>
                          <a:spcPts val="0"/>
                        </a:spcBef>
                        <a:spcAft>
                          <a:spcPts val="0"/>
                        </a:spcAft>
                        <a:buNone/>
                      </a:pPr>
                      <a:r>
                        <a:rPr lang="es-419"/>
                        <a:t>No. de Columnas </a:t>
                      </a:r>
                      <a:endParaRPr/>
                    </a:p>
                  </a:txBody>
                  <a:tcPr marT="91425" marB="91425" marR="91425" marL="91425"/>
                </a:tc>
              </a:tr>
              <a:tr h="381000">
                <a:tc>
                  <a:txBody>
                    <a:bodyPr/>
                    <a:lstStyle/>
                    <a:p>
                      <a:pPr indent="0" lvl="0" marL="0" rtl="0" algn="l">
                        <a:spcBef>
                          <a:spcPts val="0"/>
                        </a:spcBef>
                        <a:spcAft>
                          <a:spcPts val="0"/>
                        </a:spcAft>
                        <a:buNone/>
                      </a:pPr>
                      <a:r>
                        <a:rPr lang="es-419"/>
                        <a:t>Object</a:t>
                      </a:r>
                      <a:endParaRPr/>
                    </a:p>
                  </a:txBody>
                  <a:tcPr marT="91425" marB="91425" marR="91425" marL="91425"/>
                </a:tc>
                <a:tc>
                  <a:txBody>
                    <a:bodyPr/>
                    <a:lstStyle/>
                    <a:p>
                      <a:pPr indent="0" lvl="0" marL="0" rtl="0" algn="l">
                        <a:spcBef>
                          <a:spcPts val="0"/>
                        </a:spcBef>
                        <a:spcAft>
                          <a:spcPts val="0"/>
                        </a:spcAft>
                        <a:buNone/>
                      </a:pPr>
                      <a:r>
                        <a:rPr lang="es-419"/>
                        <a:t>16</a:t>
                      </a:r>
                      <a:endParaRPr/>
                    </a:p>
                  </a:txBody>
                  <a:tcPr marT="91425" marB="91425" marR="91425" marL="91425"/>
                </a:tc>
              </a:tr>
              <a:tr h="381000">
                <a:tc>
                  <a:txBody>
                    <a:bodyPr/>
                    <a:lstStyle/>
                    <a:p>
                      <a:pPr indent="0" lvl="0" marL="0" rtl="0" algn="l">
                        <a:spcBef>
                          <a:spcPts val="0"/>
                        </a:spcBef>
                        <a:spcAft>
                          <a:spcPts val="0"/>
                        </a:spcAft>
                        <a:buNone/>
                      </a:pPr>
                      <a:r>
                        <a:rPr lang="es-419"/>
                        <a:t>Int</a:t>
                      </a:r>
                      <a:endParaRPr/>
                    </a:p>
                  </a:txBody>
                  <a:tcPr marT="91425" marB="91425" marR="91425" marL="91425"/>
                </a:tc>
                <a:tc>
                  <a:txBody>
                    <a:bodyPr/>
                    <a:lstStyle/>
                    <a:p>
                      <a:pPr indent="0" lvl="0" marL="0" rtl="0" algn="l">
                        <a:spcBef>
                          <a:spcPts val="0"/>
                        </a:spcBef>
                        <a:spcAft>
                          <a:spcPts val="0"/>
                        </a:spcAft>
                        <a:buNone/>
                      </a:pPr>
                      <a:r>
                        <a:rPr lang="es-419"/>
                        <a:t>41</a:t>
                      </a:r>
                      <a:endParaRPr/>
                    </a:p>
                  </a:txBody>
                  <a:tcPr marT="91425" marB="91425" marR="91425" marL="91425"/>
                </a:tc>
              </a:tr>
              <a:tr h="381000">
                <a:tc>
                  <a:txBody>
                    <a:bodyPr/>
                    <a:lstStyle/>
                    <a:p>
                      <a:pPr indent="0" lvl="0" marL="0" rtl="0" algn="l">
                        <a:spcBef>
                          <a:spcPts val="0"/>
                        </a:spcBef>
                        <a:spcAft>
                          <a:spcPts val="0"/>
                        </a:spcAft>
                        <a:buNone/>
                      </a:pPr>
                      <a:r>
                        <a:rPr lang="es-419"/>
                        <a:t>Float</a:t>
                      </a:r>
                      <a:endParaRPr/>
                    </a:p>
                  </a:txBody>
                  <a:tcPr marT="91425" marB="91425" marR="91425" marL="91425"/>
                </a:tc>
                <a:tc>
                  <a:txBody>
                    <a:bodyPr/>
                    <a:lstStyle/>
                    <a:p>
                      <a:pPr indent="0" lvl="0" marL="0" rtl="0" algn="l">
                        <a:spcBef>
                          <a:spcPts val="0"/>
                        </a:spcBef>
                        <a:spcAft>
                          <a:spcPts val="0"/>
                        </a:spcAft>
                        <a:buNone/>
                      </a:pPr>
                      <a:r>
                        <a:rPr lang="es-419"/>
                        <a:t>65</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196" name="Google Shape;196;p33"/>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197" name="Google Shape;197;p33"/>
          <p:cNvSpPr txBox="1"/>
          <p:nvPr/>
        </p:nvSpPr>
        <p:spPr>
          <a:xfrm>
            <a:off x="787100" y="137972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198" name="Google Shape;198;p33"/>
          <p:cNvSpPr txBox="1"/>
          <p:nvPr/>
        </p:nvSpPr>
        <p:spPr>
          <a:xfrm>
            <a:off x="787100" y="940525"/>
            <a:ext cx="7920600" cy="35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2400">
                <a:solidFill>
                  <a:srgbClr val="3E3E3E"/>
                </a:solidFill>
                <a:latin typeface="Inter"/>
                <a:ea typeface="Inter"/>
                <a:cs typeface="Inter"/>
                <a:sym typeface="Inter"/>
              </a:rPr>
              <a:t>Posteriormente se hizo un </a:t>
            </a:r>
            <a:r>
              <a:rPr lang="es-419" sz="2400">
                <a:solidFill>
                  <a:srgbClr val="3E3E3E"/>
                </a:solidFill>
                <a:latin typeface="Inter"/>
                <a:ea typeface="Inter"/>
                <a:cs typeface="Inter"/>
                <a:sym typeface="Inter"/>
              </a:rPr>
              <a:t>análisis</a:t>
            </a:r>
            <a:r>
              <a:rPr lang="es-419" sz="2400">
                <a:solidFill>
                  <a:srgbClr val="3E3E3E"/>
                </a:solidFill>
                <a:latin typeface="Inter"/>
                <a:ea typeface="Inter"/>
                <a:cs typeface="Inter"/>
                <a:sym typeface="Inter"/>
              </a:rPr>
              <a:t> de los datos nulos presentes en el dataset y obtuve que 49 columnas contienen </a:t>
            </a:r>
            <a:r>
              <a:rPr lang="es-419" sz="2400">
                <a:solidFill>
                  <a:srgbClr val="3E3E3E"/>
                </a:solidFill>
                <a:latin typeface="Inter"/>
                <a:ea typeface="Inter"/>
                <a:cs typeface="Inter"/>
                <a:sym typeface="Inter"/>
              </a:rPr>
              <a:t>más</a:t>
            </a:r>
            <a:r>
              <a:rPr lang="es-419" sz="2400">
                <a:solidFill>
                  <a:srgbClr val="3E3E3E"/>
                </a:solidFill>
                <a:latin typeface="Inter"/>
                <a:ea typeface="Inter"/>
                <a:cs typeface="Inter"/>
                <a:sym typeface="Inter"/>
              </a:rPr>
              <a:t> del 45% de datos nulos. </a:t>
            </a:r>
            <a:endParaRPr sz="2400">
              <a:solidFill>
                <a:srgbClr val="3E3E3E"/>
              </a:solidFill>
              <a:latin typeface="Inter"/>
              <a:ea typeface="Inter"/>
              <a:cs typeface="Inter"/>
              <a:sym typeface="Inter"/>
            </a:endParaRPr>
          </a:p>
          <a:p>
            <a:pPr indent="0" lvl="0" marL="0" rtl="0" algn="l">
              <a:spcBef>
                <a:spcPts val="0"/>
              </a:spcBef>
              <a:spcAft>
                <a:spcPts val="0"/>
              </a:spcAft>
              <a:buNone/>
            </a:pPr>
            <a:r>
              <a:t/>
            </a:r>
            <a:endParaRPr sz="2400">
              <a:solidFill>
                <a:srgbClr val="3E3E3E"/>
              </a:solidFill>
              <a:latin typeface="Inter"/>
              <a:ea typeface="Inter"/>
              <a:cs typeface="Inter"/>
              <a:sym typeface="Inter"/>
            </a:endParaRPr>
          </a:p>
          <a:p>
            <a:pPr indent="0" lvl="0" marL="0" rtl="0" algn="l">
              <a:spcBef>
                <a:spcPts val="0"/>
              </a:spcBef>
              <a:spcAft>
                <a:spcPts val="0"/>
              </a:spcAft>
              <a:buNone/>
            </a:pPr>
            <a:r>
              <a:rPr lang="es-419" sz="2400">
                <a:solidFill>
                  <a:srgbClr val="3E3E3E"/>
                </a:solidFill>
                <a:latin typeface="Inter"/>
                <a:ea typeface="Inter"/>
                <a:cs typeface="Inter"/>
                <a:sym typeface="Inter"/>
              </a:rPr>
              <a:t>Después</a:t>
            </a:r>
            <a:r>
              <a:rPr lang="es-419" sz="2400">
                <a:solidFill>
                  <a:srgbClr val="3E3E3E"/>
                </a:solidFill>
                <a:latin typeface="Inter"/>
                <a:ea typeface="Inter"/>
                <a:cs typeface="Inter"/>
                <a:sym typeface="Inter"/>
              </a:rPr>
              <a:t> revisé la </a:t>
            </a:r>
            <a:r>
              <a:rPr lang="es-419" sz="2400">
                <a:solidFill>
                  <a:srgbClr val="3E3E3E"/>
                </a:solidFill>
                <a:latin typeface="Inter"/>
                <a:ea typeface="Inter"/>
                <a:cs typeface="Inter"/>
                <a:sym typeface="Inter"/>
              </a:rPr>
              <a:t>documentación</a:t>
            </a:r>
            <a:r>
              <a:rPr lang="es-419" sz="2400">
                <a:solidFill>
                  <a:srgbClr val="3E3E3E"/>
                </a:solidFill>
                <a:latin typeface="Inter"/>
                <a:ea typeface="Inter"/>
                <a:cs typeface="Inter"/>
                <a:sym typeface="Inter"/>
              </a:rPr>
              <a:t> y me di cuenta que de las 49 columnas encontradas 47 de ellas son </a:t>
            </a:r>
            <a:r>
              <a:rPr lang="es-419" sz="2400">
                <a:solidFill>
                  <a:srgbClr val="3E3E3E"/>
                </a:solidFill>
                <a:latin typeface="Inter"/>
                <a:ea typeface="Inter"/>
                <a:cs typeface="Inter"/>
                <a:sym typeface="Inter"/>
              </a:rPr>
              <a:t>características</a:t>
            </a:r>
            <a:r>
              <a:rPr lang="es-419" sz="2400">
                <a:solidFill>
                  <a:srgbClr val="3E3E3E"/>
                </a:solidFill>
                <a:latin typeface="Inter"/>
                <a:ea typeface="Inter"/>
                <a:cs typeface="Inter"/>
                <a:sym typeface="Inter"/>
              </a:rPr>
              <a:t> de la vivienda del acreditado por lo tanto aun estoy evaluando si eliminar esas columnas o usar un </a:t>
            </a:r>
            <a:r>
              <a:rPr lang="es-419" sz="2400">
                <a:solidFill>
                  <a:srgbClr val="3E3E3E"/>
                </a:solidFill>
                <a:latin typeface="Inter"/>
                <a:ea typeface="Inter"/>
                <a:cs typeface="Inter"/>
                <a:sym typeface="Inter"/>
              </a:rPr>
              <a:t>método</a:t>
            </a:r>
            <a:r>
              <a:rPr lang="es-419" sz="2400">
                <a:solidFill>
                  <a:srgbClr val="3E3E3E"/>
                </a:solidFill>
                <a:latin typeface="Inter"/>
                <a:ea typeface="Inter"/>
                <a:cs typeface="Inter"/>
                <a:sym typeface="Inter"/>
              </a:rPr>
              <a:t> para imputar los datos faltantes. </a:t>
            </a:r>
            <a:endParaRPr sz="2400">
              <a:solidFill>
                <a:srgbClr val="3E3E3E"/>
              </a:solidFill>
              <a:latin typeface="Inter"/>
              <a:ea typeface="Inter"/>
              <a:cs typeface="Inter"/>
              <a:sym typeface="Inter"/>
            </a:endParaRPr>
          </a:p>
          <a:p>
            <a:pPr indent="0" lvl="0" marL="0" rtl="0" algn="l">
              <a:spcBef>
                <a:spcPts val="0"/>
              </a:spcBef>
              <a:spcAft>
                <a:spcPts val="0"/>
              </a:spcAft>
              <a:buNone/>
            </a:pPr>
            <a:r>
              <a:rPr lang="es-419" sz="3600">
                <a:solidFill>
                  <a:srgbClr val="3E3E3E"/>
                </a:solidFill>
                <a:latin typeface="Inter"/>
                <a:ea typeface="Inter"/>
                <a:cs typeface="Inter"/>
                <a:sym typeface="Inter"/>
              </a:rPr>
              <a:t> </a:t>
            </a:r>
            <a:endParaRPr sz="3600">
              <a:solidFill>
                <a:srgbClr val="3E3E3E"/>
              </a:solidFill>
              <a:latin typeface="Inter"/>
              <a:ea typeface="Inter"/>
              <a:cs typeface="Inter"/>
              <a:sym typeface="Inter"/>
            </a:endParaRPr>
          </a:p>
          <a:p>
            <a:pPr indent="0" lvl="0" marL="0" rtl="0" algn="l">
              <a:spcBef>
                <a:spcPts val="0"/>
              </a:spcBef>
              <a:spcAft>
                <a:spcPts val="0"/>
              </a:spcAft>
              <a:buNone/>
            </a:pPr>
            <a:r>
              <a:t/>
            </a:r>
            <a:endParaRPr b="1" sz="1200">
              <a:solidFill>
                <a:srgbClr val="3E3E3E"/>
              </a:solidFill>
              <a:latin typeface="Inter"/>
              <a:ea typeface="Inter"/>
              <a:cs typeface="Inter"/>
              <a:sym typeface="Inter"/>
            </a:endParaRPr>
          </a:p>
          <a:p>
            <a:pPr indent="0" lvl="0" marL="0" rtl="0" algn="l">
              <a:spcBef>
                <a:spcPts val="0"/>
              </a:spcBef>
              <a:spcAft>
                <a:spcPts val="0"/>
              </a:spcAft>
              <a:buClr>
                <a:srgbClr val="000000"/>
              </a:buClr>
              <a:buSzPts val="1100"/>
              <a:buFont typeface="Arial"/>
              <a:buNone/>
            </a:pPr>
            <a:r>
              <a:t/>
            </a:r>
            <a:endParaRPr b="1" sz="1200">
              <a:solidFill>
                <a:srgbClr val="3E3E3E"/>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nvSpPr>
        <p:spPr>
          <a:xfrm>
            <a:off x="694350" y="427300"/>
            <a:ext cx="82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4" name="Google Shape;204;p34"/>
          <p:cNvSpPr txBox="1"/>
          <p:nvPr/>
        </p:nvSpPr>
        <p:spPr>
          <a:xfrm>
            <a:off x="1094925" y="427300"/>
            <a:ext cx="7659300" cy="446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400">
                <a:latin typeface="Inter"/>
                <a:ea typeface="Inter"/>
                <a:cs typeface="Inter"/>
                <a:sym typeface="Inter"/>
              </a:rPr>
              <a:t>Las dos columnas restantes son OWN_CAR_AGE, EXT_SOURCE_1, en el caso de la primera se va a eliminar del dataset ya que existe otra columna que da </a:t>
            </a:r>
            <a:r>
              <a:rPr lang="es-419" sz="2400">
                <a:latin typeface="Inter"/>
                <a:ea typeface="Inter"/>
                <a:cs typeface="Inter"/>
                <a:sym typeface="Inter"/>
              </a:rPr>
              <a:t>información</a:t>
            </a:r>
            <a:r>
              <a:rPr lang="es-419" sz="2400">
                <a:latin typeface="Inter"/>
                <a:ea typeface="Inter"/>
                <a:cs typeface="Inter"/>
                <a:sym typeface="Inter"/>
              </a:rPr>
              <a:t> similar a esta y no tiene datos nulos.</a:t>
            </a:r>
            <a:endParaRPr sz="2400">
              <a:latin typeface="Inter"/>
              <a:ea typeface="Inter"/>
              <a:cs typeface="Inter"/>
              <a:sym typeface="Inter"/>
            </a:endParaRPr>
          </a:p>
          <a:p>
            <a:pPr indent="0" lvl="0" marL="0" rtl="0" algn="l">
              <a:spcBef>
                <a:spcPts val="0"/>
              </a:spcBef>
              <a:spcAft>
                <a:spcPts val="0"/>
              </a:spcAft>
              <a:buNone/>
            </a:pPr>
            <a:r>
              <a:t/>
            </a:r>
            <a:endParaRPr sz="2400">
              <a:latin typeface="Inter"/>
              <a:ea typeface="Inter"/>
              <a:cs typeface="Inter"/>
              <a:sym typeface="Inter"/>
            </a:endParaRPr>
          </a:p>
          <a:p>
            <a:pPr indent="0" lvl="0" marL="0" rtl="0" algn="l">
              <a:spcBef>
                <a:spcPts val="0"/>
              </a:spcBef>
              <a:spcAft>
                <a:spcPts val="0"/>
              </a:spcAft>
              <a:buNone/>
            </a:pPr>
            <a:r>
              <a:rPr lang="es-419" sz="2400">
                <a:latin typeface="Inter"/>
                <a:ea typeface="Inter"/>
                <a:cs typeface="Inter"/>
                <a:sym typeface="Inter"/>
              </a:rPr>
              <a:t>En la columna  </a:t>
            </a:r>
            <a:r>
              <a:rPr lang="es-419" sz="2400">
                <a:solidFill>
                  <a:schemeClr val="dk1"/>
                </a:solidFill>
                <a:latin typeface="Inter"/>
                <a:ea typeface="Inter"/>
                <a:cs typeface="Inter"/>
                <a:sym typeface="Inter"/>
              </a:rPr>
              <a:t>EXT_SOURCE_1 se va a buscar  llenar los datos nulos con algún método de imputación de valores ya que esa variable en la documentación establece que es algún tipo de evaluación crediticia de un externo al banco y pudiera ser relevante para entrenar el modelo.</a:t>
            </a:r>
            <a:endParaRPr sz="2400">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437300" y="363900"/>
            <a:ext cx="81246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3500">
                <a:solidFill>
                  <a:srgbClr val="3E3E3E"/>
                </a:solidFill>
                <a:latin typeface="Inter"/>
                <a:ea typeface="Inter"/>
                <a:cs typeface="Inter"/>
                <a:sym typeface="Inter"/>
              </a:rPr>
              <a:t>Cálculo de riesgo crediticio con ML</a:t>
            </a:r>
            <a:endParaRPr sz="3500">
              <a:solidFill>
                <a:schemeClr val="lt1"/>
              </a:solidFill>
              <a:latin typeface="Inter"/>
              <a:ea typeface="Inter"/>
              <a:cs typeface="Inter"/>
              <a:sym typeface="Inter"/>
            </a:endParaRPr>
          </a:p>
        </p:txBody>
      </p:sp>
      <p:sp>
        <p:nvSpPr>
          <p:cNvPr id="85" name="Google Shape;85;p17"/>
          <p:cNvSpPr txBox="1"/>
          <p:nvPr/>
        </p:nvSpPr>
        <p:spPr>
          <a:xfrm>
            <a:off x="508325" y="1853375"/>
            <a:ext cx="7675800" cy="254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2000">
                <a:solidFill>
                  <a:srgbClr val="3E3E3E"/>
                </a:solidFill>
                <a:latin typeface="Inter"/>
                <a:ea typeface="Inter"/>
                <a:cs typeface="Inter"/>
                <a:sym typeface="Inter"/>
              </a:rPr>
              <a:t>El objetivo del proyecto es hacer un </a:t>
            </a:r>
            <a:r>
              <a:rPr lang="es-419" sz="2000">
                <a:solidFill>
                  <a:srgbClr val="3E3E3E"/>
                </a:solidFill>
                <a:latin typeface="Inter"/>
                <a:ea typeface="Inter"/>
                <a:cs typeface="Inter"/>
                <a:sym typeface="Inter"/>
              </a:rPr>
              <a:t>análisis</a:t>
            </a:r>
            <a:r>
              <a:rPr lang="es-419" sz="2000">
                <a:solidFill>
                  <a:srgbClr val="3E3E3E"/>
                </a:solidFill>
                <a:latin typeface="Inter"/>
                <a:ea typeface="Inter"/>
                <a:cs typeface="Inter"/>
                <a:sym typeface="Inter"/>
              </a:rPr>
              <a:t> de las </a:t>
            </a:r>
            <a:r>
              <a:rPr lang="es-419" sz="2000">
                <a:solidFill>
                  <a:srgbClr val="3E3E3E"/>
                </a:solidFill>
                <a:latin typeface="Inter"/>
                <a:ea typeface="Inter"/>
                <a:cs typeface="Inter"/>
                <a:sym typeface="Inter"/>
              </a:rPr>
              <a:t>características</a:t>
            </a:r>
            <a:r>
              <a:rPr lang="es-419" sz="2000">
                <a:solidFill>
                  <a:srgbClr val="3E3E3E"/>
                </a:solidFill>
                <a:latin typeface="Inter"/>
                <a:ea typeface="Inter"/>
                <a:cs typeface="Inter"/>
                <a:sym typeface="Inter"/>
              </a:rPr>
              <a:t> de los individuos a los que se les otorgó un </a:t>
            </a:r>
            <a:r>
              <a:rPr lang="es-419" sz="2000">
                <a:solidFill>
                  <a:srgbClr val="3E3E3E"/>
                </a:solidFill>
                <a:latin typeface="Inter"/>
                <a:ea typeface="Inter"/>
                <a:cs typeface="Inter"/>
                <a:sym typeface="Inter"/>
              </a:rPr>
              <a:t>crédito</a:t>
            </a:r>
            <a:r>
              <a:rPr lang="es-419" sz="2000">
                <a:solidFill>
                  <a:srgbClr val="3E3E3E"/>
                </a:solidFill>
                <a:latin typeface="Inter"/>
                <a:ea typeface="Inter"/>
                <a:cs typeface="Inter"/>
                <a:sym typeface="Inter"/>
              </a:rPr>
              <a:t> sabiendo de antemano si </a:t>
            </a:r>
            <a:r>
              <a:rPr lang="es-419" sz="2000">
                <a:solidFill>
                  <a:srgbClr val="3E3E3E"/>
                </a:solidFill>
                <a:latin typeface="Inter"/>
                <a:ea typeface="Inter"/>
                <a:cs typeface="Inter"/>
                <a:sym typeface="Inter"/>
              </a:rPr>
              <a:t>están</a:t>
            </a:r>
            <a:r>
              <a:rPr lang="es-419" sz="2000">
                <a:solidFill>
                  <a:srgbClr val="3E3E3E"/>
                </a:solidFill>
                <a:latin typeface="Inter"/>
                <a:ea typeface="Inter"/>
                <a:cs typeface="Inter"/>
                <a:sym typeface="Inter"/>
              </a:rPr>
              <a:t> al corriente con sus pagos o </a:t>
            </a:r>
            <a:r>
              <a:rPr lang="es-419" sz="2000">
                <a:solidFill>
                  <a:srgbClr val="3E3E3E"/>
                </a:solidFill>
                <a:latin typeface="Inter"/>
                <a:ea typeface="Inter"/>
                <a:cs typeface="Inter"/>
                <a:sym typeface="Inter"/>
              </a:rPr>
              <a:t>están</a:t>
            </a:r>
            <a:r>
              <a:rPr lang="es-419" sz="2000">
                <a:solidFill>
                  <a:srgbClr val="3E3E3E"/>
                </a:solidFill>
                <a:latin typeface="Inter"/>
                <a:ea typeface="Inter"/>
                <a:cs typeface="Inter"/>
                <a:sym typeface="Inter"/>
              </a:rPr>
              <a:t> retrasados. Con esos datos </a:t>
            </a:r>
            <a:r>
              <a:rPr lang="es-419" sz="2000">
                <a:solidFill>
                  <a:srgbClr val="3E3E3E"/>
                </a:solidFill>
                <a:latin typeface="Inter"/>
                <a:ea typeface="Inter"/>
                <a:cs typeface="Inter"/>
                <a:sym typeface="Inter"/>
              </a:rPr>
              <a:t>entrenaré</a:t>
            </a:r>
            <a:r>
              <a:rPr lang="es-419" sz="2000">
                <a:solidFill>
                  <a:srgbClr val="3E3E3E"/>
                </a:solidFill>
                <a:latin typeface="Inter"/>
                <a:ea typeface="Inter"/>
                <a:cs typeface="Inter"/>
                <a:sym typeface="Inter"/>
              </a:rPr>
              <a:t> varios modelos de aprendizaje supervisado de tal manera que si un cliente nuevo solicita un </a:t>
            </a:r>
            <a:r>
              <a:rPr lang="es-419" sz="2000">
                <a:solidFill>
                  <a:srgbClr val="3E3E3E"/>
                </a:solidFill>
                <a:latin typeface="Inter"/>
                <a:ea typeface="Inter"/>
                <a:cs typeface="Inter"/>
                <a:sym typeface="Inter"/>
              </a:rPr>
              <a:t>crédito el modelo devolverá si el cliente va a pagar o se retrasará en los pagos.</a:t>
            </a:r>
            <a:endParaRPr sz="2000">
              <a:solidFill>
                <a:srgbClr val="3E3E3E"/>
              </a:solidFill>
              <a:latin typeface="Inter"/>
              <a:ea typeface="Inter"/>
              <a:cs typeface="Inter"/>
              <a:sym typeface="Inter"/>
            </a:endParaRPr>
          </a:p>
          <a:p>
            <a:pPr indent="0" lvl="0" marL="0" rtl="0" algn="l">
              <a:lnSpc>
                <a:spcPct val="100000"/>
              </a:lnSpc>
              <a:spcBef>
                <a:spcPts val="0"/>
              </a:spcBef>
              <a:spcAft>
                <a:spcPts val="0"/>
              </a:spcAft>
              <a:buNone/>
            </a:pPr>
            <a:r>
              <a:t/>
            </a:r>
            <a:endParaRPr sz="2000">
              <a:solidFill>
                <a:srgbClr val="3E3E3E"/>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nvSpPr>
        <p:spPr>
          <a:xfrm>
            <a:off x="790500" y="1116300"/>
            <a:ext cx="7563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400"/>
              <a:t>Estoy investigando sobre los </a:t>
            </a:r>
            <a:r>
              <a:rPr lang="es-419" sz="2400"/>
              <a:t>métodos</a:t>
            </a:r>
            <a:r>
              <a:rPr lang="es-419" sz="2400"/>
              <a:t> para codificar los datos que </a:t>
            </a:r>
            <a:r>
              <a:rPr lang="es-419" sz="2400"/>
              <a:t>están</a:t>
            </a:r>
            <a:r>
              <a:rPr lang="es-419" sz="2400"/>
              <a:t> en el dataset como object y uno de los enfoques es </a:t>
            </a:r>
            <a:r>
              <a:rPr lang="es-419" sz="2400">
                <a:solidFill>
                  <a:schemeClr val="dk1"/>
                </a:solidFill>
                <a:highlight>
                  <a:srgbClr val="F7F7F8"/>
                </a:highlight>
                <a:latin typeface="Inter"/>
                <a:ea typeface="Inter"/>
                <a:cs typeface="Inter"/>
                <a:sym typeface="Inter"/>
              </a:rPr>
              <a:t>One-hot encoding.</a:t>
            </a:r>
            <a:endParaRPr sz="2400">
              <a:solidFill>
                <a:schemeClr val="dk1"/>
              </a:solidFill>
              <a:highlight>
                <a:srgbClr val="F7F7F8"/>
              </a:highlight>
              <a:latin typeface="Inter"/>
              <a:ea typeface="Inter"/>
              <a:cs typeface="Inter"/>
              <a:sym typeface="Inter"/>
            </a:endParaRPr>
          </a:p>
          <a:p>
            <a:pPr indent="0" lvl="0" marL="0" rtl="0" algn="l">
              <a:spcBef>
                <a:spcPts val="0"/>
              </a:spcBef>
              <a:spcAft>
                <a:spcPts val="0"/>
              </a:spcAft>
              <a:buNone/>
            </a:pPr>
            <a:r>
              <a:t/>
            </a:r>
            <a:endParaRPr sz="2400">
              <a:solidFill>
                <a:schemeClr val="dk1"/>
              </a:solidFill>
              <a:highlight>
                <a:srgbClr val="F7F7F8"/>
              </a:highlight>
              <a:latin typeface="Inter"/>
              <a:ea typeface="Inter"/>
              <a:cs typeface="Inter"/>
              <a:sym typeface="Inter"/>
            </a:endParaRPr>
          </a:p>
          <a:p>
            <a:pPr indent="0" lvl="0" marL="0" rtl="0" algn="l">
              <a:spcBef>
                <a:spcPts val="0"/>
              </a:spcBef>
              <a:spcAft>
                <a:spcPts val="0"/>
              </a:spcAft>
              <a:buNone/>
            </a:pPr>
            <a:r>
              <a:rPr lang="es-419" sz="2400">
                <a:solidFill>
                  <a:schemeClr val="dk1"/>
                </a:solidFill>
                <a:highlight>
                  <a:srgbClr val="F7F7F8"/>
                </a:highlight>
                <a:latin typeface="Inter"/>
                <a:ea typeface="Inter"/>
                <a:cs typeface="Inter"/>
                <a:sym typeface="Inter"/>
              </a:rPr>
              <a:t>Las otras dos tareas estoy </a:t>
            </a:r>
            <a:r>
              <a:rPr lang="es-419" sz="2400">
                <a:solidFill>
                  <a:schemeClr val="dk1"/>
                </a:solidFill>
                <a:highlight>
                  <a:srgbClr val="F7F7F8"/>
                </a:highlight>
                <a:latin typeface="Inter"/>
                <a:ea typeface="Inter"/>
                <a:cs typeface="Inter"/>
                <a:sym typeface="Inter"/>
              </a:rPr>
              <a:t>trabajando</a:t>
            </a:r>
            <a:r>
              <a:rPr lang="es-419" sz="2400">
                <a:solidFill>
                  <a:schemeClr val="dk1"/>
                </a:solidFill>
                <a:highlight>
                  <a:srgbClr val="F7F7F8"/>
                </a:highlight>
                <a:latin typeface="Inter"/>
                <a:ea typeface="Inter"/>
                <a:cs typeface="Inter"/>
                <a:sym typeface="Inter"/>
              </a:rPr>
              <a:t> en ello </a:t>
            </a:r>
            <a:r>
              <a:rPr lang="es-419" sz="2400">
                <a:solidFill>
                  <a:schemeClr val="dk1"/>
                </a:solidFill>
                <a:highlight>
                  <a:srgbClr val="F7F7F8"/>
                </a:highlight>
                <a:latin typeface="Inter"/>
                <a:ea typeface="Inter"/>
                <a:cs typeface="Inter"/>
                <a:sym typeface="Inter"/>
              </a:rPr>
              <a:t>por</a:t>
            </a:r>
            <a:r>
              <a:rPr lang="es-419" sz="2400">
                <a:solidFill>
                  <a:schemeClr val="dk1"/>
                </a:solidFill>
                <a:highlight>
                  <a:srgbClr val="F7F7F8"/>
                </a:highlight>
                <a:latin typeface="Inter"/>
                <a:ea typeface="Inter"/>
                <a:cs typeface="Inter"/>
                <a:sym typeface="Inter"/>
              </a:rPr>
              <a:t> lo que considero dejarlas en el backlog y continuar con eso en el siguiente sprint.</a:t>
            </a:r>
            <a:endParaRPr sz="2400">
              <a:solidFill>
                <a:schemeClr val="dk1"/>
              </a:solidFill>
              <a:highlight>
                <a:srgbClr val="F7F7F8"/>
              </a:highlight>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nvSpPr>
        <p:spPr>
          <a:xfrm>
            <a:off x="1840025" y="2294700"/>
            <a:ext cx="565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Inter"/>
                <a:ea typeface="Inter"/>
                <a:cs typeface="Inter"/>
                <a:sym typeface="Inter"/>
              </a:rPr>
              <a:t>Sprint 3 (22/05/2023 - 29/052023)</a:t>
            </a:r>
            <a:endParaRPr b="1" sz="2400">
              <a:solidFill>
                <a:schemeClr val="lt1"/>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220" name="Google Shape;220;p37"/>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221" name="Google Shape;221;p37"/>
          <p:cNvSpPr txBox="1"/>
          <p:nvPr/>
        </p:nvSpPr>
        <p:spPr>
          <a:xfrm>
            <a:off x="618150" y="159587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222" name="Google Shape;222;p37"/>
          <p:cNvSpPr txBox="1"/>
          <p:nvPr/>
        </p:nvSpPr>
        <p:spPr>
          <a:xfrm>
            <a:off x="561000" y="866125"/>
            <a:ext cx="6938100" cy="24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3E3E3E"/>
              </a:solidFill>
              <a:latin typeface="Inter"/>
              <a:ea typeface="Inter"/>
              <a:cs typeface="Inter"/>
              <a:sym typeface="Inter"/>
            </a:endParaRPr>
          </a:p>
          <a:p>
            <a:pPr indent="0" lvl="0" marL="0" rtl="0" algn="l">
              <a:spcBef>
                <a:spcPts val="0"/>
              </a:spcBef>
              <a:spcAft>
                <a:spcPts val="0"/>
              </a:spcAft>
              <a:buClr>
                <a:srgbClr val="000000"/>
              </a:buClr>
              <a:buSzPts val="1100"/>
              <a:buFont typeface="Arial"/>
              <a:buNone/>
            </a:pPr>
            <a:r>
              <a:t/>
            </a:r>
            <a:endParaRPr b="1" sz="1200">
              <a:solidFill>
                <a:srgbClr val="3E3E3E"/>
              </a:solidFill>
              <a:latin typeface="Inter"/>
              <a:ea typeface="Inter"/>
              <a:cs typeface="Inter"/>
              <a:sym typeface="Inter"/>
            </a:endParaRPr>
          </a:p>
        </p:txBody>
      </p:sp>
      <p:graphicFrame>
        <p:nvGraphicFramePr>
          <p:cNvPr id="223" name="Google Shape;223;p37"/>
          <p:cNvGraphicFramePr/>
          <p:nvPr/>
        </p:nvGraphicFramePr>
        <p:xfrm>
          <a:off x="952500" y="940565"/>
          <a:ext cx="3000000" cy="3000000"/>
        </p:xfrm>
        <a:graphic>
          <a:graphicData uri="http://schemas.openxmlformats.org/drawingml/2006/table">
            <a:tbl>
              <a:tblPr>
                <a:noFill/>
                <a:tableStyleId>{B44F5216-CD07-4C75-B02C-671B98C06ADE}</a:tableStyleId>
              </a:tblPr>
              <a:tblGrid>
                <a:gridCol w="3619500"/>
                <a:gridCol w="3619500"/>
              </a:tblGrid>
              <a:tr h="373700">
                <a:tc>
                  <a:txBody>
                    <a:bodyPr/>
                    <a:lstStyle/>
                    <a:p>
                      <a:pPr indent="0" lvl="0" marL="0" rtl="0" algn="l">
                        <a:spcBef>
                          <a:spcPts val="0"/>
                        </a:spcBef>
                        <a:spcAft>
                          <a:spcPts val="0"/>
                        </a:spcAft>
                        <a:buNone/>
                      </a:pPr>
                      <a:r>
                        <a:rPr lang="es-419"/>
                        <a:t>Actividad</a:t>
                      </a:r>
                      <a:endParaRPr/>
                    </a:p>
                  </a:txBody>
                  <a:tcPr marT="91425" marB="91425" marR="91425" marL="91425"/>
                </a:tc>
                <a:tc>
                  <a:txBody>
                    <a:bodyPr/>
                    <a:lstStyle/>
                    <a:p>
                      <a:pPr indent="0" lvl="0" marL="0" rtl="0" algn="l">
                        <a:spcBef>
                          <a:spcPts val="0"/>
                        </a:spcBef>
                        <a:spcAft>
                          <a:spcPts val="0"/>
                        </a:spcAft>
                        <a:buNone/>
                      </a:pPr>
                      <a:r>
                        <a:rPr lang="es-419"/>
                        <a:t>Status</a:t>
                      </a:r>
                      <a:endParaRPr/>
                    </a:p>
                  </a:txBody>
                  <a:tcPr marT="91425" marB="91425" marR="91425" marL="91425"/>
                </a:tc>
              </a:tr>
              <a:tr h="712125">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1</a:t>
                      </a:r>
                      <a:r>
                        <a:rPr b="1" lang="es-419" sz="1200">
                          <a:solidFill>
                            <a:schemeClr val="dk1"/>
                          </a:solidFill>
                        </a:rPr>
                        <a:t>.-Yo como científico de datos necesito aplicar técnicas estadísticas para explorar la calidad de mis datos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s-419"/>
                        <a:t>Terminado</a:t>
                      </a:r>
                      <a:endParaRPr/>
                    </a:p>
                  </a:txBody>
                  <a:tcPr marT="91425" marB="91425" marR="91425" marL="91425"/>
                </a:tc>
              </a:tr>
              <a:tr h="1093050">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2</a:t>
                      </a:r>
                      <a:r>
                        <a:rPr b="1" lang="es-419" sz="1200">
                          <a:solidFill>
                            <a:schemeClr val="dk1"/>
                          </a:solidFill>
                        </a:rPr>
                        <a:t>.-Yo como científico de datos necesito aprender modelos/técnicas que me permita cumplir con el objetivo del proyecto, por ejemplo: transformar texto a representaciones numéricas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s-419"/>
                        <a:t>Terminado</a:t>
                      </a:r>
                      <a:endParaRPr/>
                    </a:p>
                  </a:txBody>
                  <a:tcPr marT="91425" marB="91425" marR="91425" marL="91425"/>
                </a:tc>
              </a:tr>
              <a:tr h="742625">
                <a:tc>
                  <a:txBody>
                    <a:bodyPr/>
                    <a:lstStyle/>
                    <a:p>
                      <a:pPr indent="0" lvl="0" marL="0" rtl="0" algn="l">
                        <a:lnSpc>
                          <a:spcPct val="115000"/>
                        </a:lnSpc>
                        <a:spcBef>
                          <a:spcPts val="0"/>
                        </a:spcBef>
                        <a:spcAft>
                          <a:spcPts val="0"/>
                        </a:spcAft>
                        <a:buNone/>
                      </a:pPr>
                      <a:r>
                        <a:rPr b="1" lang="es-419" sz="1200">
                          <a:solidFill>
                            <a:schemeClr val="dk1"/>
                          </a:solidFill>
                        </a:rPr>
                        <a:t>3.- Aplicar </a:t>
                      </a:r>
                      <a:r>
                        <a:rPr b="1" lang="es-419" sz="1200">
                          <a:solidFill>
                            <a:schemeClr val="dk1"/>
                          </a:solidFill>
                        </a:rPr>
                        <a:t>técnicas</a:t>
                      </a:r>
                      <a:r>
                        <a:rPr b="1" lang="es-419" sz="1200">
                          <a:solidFill>
                            <a:schemeClr val="dk1"/>
                          </a:solidFill>
                        </a:rPr>
                        <a:t> para transformar texto a representaciones </a:t>
                      </a:r>
                      <a:r>
                        <a:rPr b="1" lang="es-419" sz="1200">
                          <a:solidFill>
                            <a:schemeClr val="dk1"/>
                          </a:solidFill>
                        </a:rPr>
                        <a:t>numéricas</a:t>
                      </a:r>
                      <a:r>
                        <a:rPr b="1" lang="es-419" sz="1200">
                          <a:solidFill>
                            <a:schemeClr val="dk1"/>
                          </a:solidFill>
                        </a:rPr>
                        <a:t>.</a:t>
                      </a:r>
                      <a:endParaRPr b="1" sz="12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419">
                          <a:solidFill>
                            <a:schemeClr val="dk1"/>
                          </a:solidFill>
                        </a:rPr>
                        <a:t>Terminado</a:t>
                      </a:r>
                      <a:endParaRPr/>
                    </a:p>
                  </a:txBody>
                  <a:tcPr marT="91425" marB="91425" marR="91425" marL="91425"/>
                </a:tc>
              </a:tr>
              <a:tr h="742625">
                <a:tc>
                  <a:txBody>
                    <a:bodyPr/>
                    <a:lstStyle/>
                    <a:p>
                      <a:pPr indent="0" lvl="0" marL="0" rtl="0" algn="l">
                        <a:lnSpc>
                          <a:spcPct val="115000"/>
                        </a:lnSpc>
                        <a:spcBef>
                          <a:spcPts val="0"/>
                        </a:spcBef>
                        <a:spcAft>
                          <a:spcPts val="0"/>
                        </a:spcAft>
                        <a:buNone/>
                      </a:pPr>
                      <a:r>
                        <a:rPr b="1" lang="es-419" sz="1200">
                          <a:solidFill>
                            <a:schemeClr val="dk1"/>
                          </a:solidFill>
                        </a:rPr>
                        <a:t>4.- Investigar </a:t>
                      </a:r>
                      <a:r>
                        <a:rPr b="1" lang="es-419" sz="1200">
                          <a:solidFill>
                            <a:schemeClr val="dk1"/>
                          </a:solidFill>
                        </a:rPr>
                        <a:t>técnicas</a:t>
                      </a:r>
                      <a:r>
                        <a:rPr b="1" lang="es-419" sz="1200">
                          <a:solidFill>
                            <a:schemeClr val="dk1"/>
                          </a:solidFill>
                        </a:rPr>
                        <a:t> de </a:t>
                      </a:r>
                      <a:r>
                        <a:rPr b="1" lang="es-419" sz="1200">
                          <a:solidFill>
                            <a:schemeClr val="dk1"/>
                          </a:solidFill>
                        </a:rPr>
                        <a:t>imputación</a:t>
                      </a:r>
                      <a:r>
                        <a:rPr b="1" lang="es-419" sz="1200">
                          <a:solidFill>
                            <a:schemeClr val="dk1"/>
                          </a:solidFill>
                        </a:rPr>
                        <a:t> de valores y aplicarlas en el proyecto. </a:t>
                      </a:r>
                      <a:endParaRPr b="1" sz="12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419">
                          <a:solidFill>
                            <a:schemeClr val="dk1"/>
                          </a:solidFill>
                        </a:rPr>
                        <a:t>Terminado</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229" name="Google Shape;229;p38"/>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230" name="Google Shape;230;p38"/>
          <p:cNvSpPr txBox="1"/>
          <p:nvPr/>
        </p:nvSpPr>
        <p:spPr>
          <a:xfrm>
            <a:off x="618150" y="159587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231" name="Google Shape;231;p38"/>
          <p:cNvSpPr txBox="1"/>
          <p:nvPr/>
        </p:nvSpPr>
        <p:spPr>
          <a:xfrm>
            <a:off x="561000" y="866125"/>
            <a:ext cx="6938100" cy="24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3E3E3E"/>
              </a:solidFill>
              <a:latin typeface="Inter"/>
              <a:ea typeface="Inter"/>
              <a:cs typeface="Inter"/>
              <a:sym typeface="Inter"/>
            </a:endParaRPr>
          </a:p>
          <a:p>
            <a:pPr indent="0" lvl="0" marL="0" rtl="0" algn="l">
              <a:spcBef>
                <a:spcPts val="0"/>
              </a:spcBef>
              <a:spcAft>
                <a:spcPts val="0"/>
              </a:spcAft>
              <a:buClr>
                <a:srgbClr val="000000"/>
              </a:buClr>
              <a:buSzPts val="1100"/>
              <a:buFont typeface="Arial"/>
              <a:buNone/>
            </a:pPr>
            <a:r>
              <a:t/>
            </a:r>
            <a:endParaRPr b="1" sz="1200">
              <a:solidFill>
                <a:srgbClr val="3E3E3E"/>
              </a:solidFill>
              <a:latin typeface="Inter"/>
              <a:ea typeface="Inter"/>
              <a:cs typeface="Inter"/>
              <a:sym typeface="Inter"/>
            </a:endParaRPr>
          </a:p>
        </p:txBody>
      </p:sp>
      <p:graphicFrame>
        <p:nvGraphicFramePr>
          <p:cNvPr id="232" name="Google Shape;232;p38"/>
          <p:cNvGraphicFramePr/>
          <p:nvPr/>
        </p:nvGraphicFramePr>
        <p:xfrm>
          <a:off x="952500" y="940565"/>
          <a:ext cx="3000000" cy="3000000"/>
        </p:xfrm>
        <a:graphic>
          <a:graphicData uri="http://schemas.openxmlformats.org/drawingml/2006/table">
            <a:tbl>
              <a:tblPr>
                <a:noFill/>
                <a:tableStyleId>{B44F5216-CD07-4C75-B02C-671B98C06ADE}</a:tableStyleId>
              </a:tblPr>
              <a:tblGrid>
                <a:gridCol w="3619500"/>
                <a:gridCol w="3619500"/>
              </a:tblGrid>
              <a:tr h="373700">
                <a:tc>
                  <a:txBody>
                    <a:bodyPr/>
                    <a:lstStyle/>
                    <a:p>
                      <a:pPr indent="0" lvl="0" marL="0" rtl="0" algn="l">
                        <a:spcBef>
                          <a:spcPts val="0"/>
                        </a:spcBef>
                        <a:spcAft>
                          <a:spcPts val="0"/>
                        </a:spcAft>
                        <a:buNone/>
                      </a:pPr>
                      <a:r>
                        <a:rPr lang="es-419"/>
                        <a:t>Actividad</a:t>
                      </a:r>
                      <a:endParaRPr/>
                    </a:p>
                  </a:txBody>
                  <a:tcPr marT="91425" marB="91425" marR="91425" marL="91425"/>
                </a:tc>
                <a:tc>
                  <a:txBody>
                    <a:bodyPr/>
                    <a:lstStyle/>
                    <a:p>
                      <a:pPr indent="0" lvl="0" marL="0" rtl="0" algn="l">
                        <a:spcBef>
                          <a:spcPts val="0"/>
                        </a:spcBef>
                        <a:spcAft>
                          <a:spcPts val="0"/>
                        </a:spcAft>
                        <a:buNone/>
                      </a:pPr>
                      <a:r>
                        <a:rPr lang="es-419"/>
                        <a:t>Status</a:t>
                      </a:r>
                      <a:endParaRPr/>
                    </a:p>
                  </a:txBody>
                  <a:tcPr marT="91425" marB="91425" marR="91425" marL="91425"/>
                </a:tc>
              </a:tr>
              <a:tr h="712125">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5</a:t>
                      </a:r>
                      <a:r>
                        <a:rPr b="1" lang="es-419" sz="1200">
                          <a:solidFill>
                            <a:schemeClr val="dk1"/>
                          </a:solidFill>
                        </a:rPr>
                        <a:t>.-Investigar </a:t>
                      </a:r>
                      <a:r>
                        <a:rPr b="1" lang="es-419" sz="1200">
                          <a:solidFill>
                            <a:schemeClr val="dk1"/>
                          </a:solidFill>
                        </a:rPr>
                        <a:t>técnicas</a:t>
                      </a:r>
                      <a:r>
                        <a:rPr b="1" lang="es-419" sz="1200">
                          <a:solidFill>
                            <a:schemeClr val="dk1"/>
                          </a:solidFill>
                        </a:rPr>
                        <a:t> para balancear muestras oversampling o undersampling y aplicarlas al proyecto.</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s-419"/>
                        <a:t>Terminado</a:t>
                      </a:r>
                      <a:endParaRPr/>
                    </a:p>
                  </a:txBody>
                  <a:tcPr marT="91425" marB="91425" marR="91425" marL="91425"/>
                </a:tc>
              </a:tr>
              <a:tr h="1093050">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6</a:t>
                      </a:r>
                      <a:r>
                        <a:rPr b="1" lang="es-419" sz="1200">
                          <a:solidFill>
                            <a:schemeClr val="dk1"/>
                          </a:solidFill>
                        </a:rPr>
                        <a:t>.- Crear el primer modelo del proyecto y evaluar su desempeño</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s-419"/>
                        <a:t>Terminado</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nvSpPr>
        <p:spPr>
          <a:xfrm>
            <a:off x="790500" y="122875"/>
            <a:ext cx="756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400"/>
              <a:t>Análisis</a:t>
            </a:r>
            <a:r>
              <a:rPr lang="es-419" sz="2400"/>
              <a:t> Exploratorio de los datos.</a:t>
            </a:r>
            <a:endParaRPr sz="2400">
              <a:solidFill>
                <a:schemeClr val="dk1"/>
              </a:solidFill>
              <a:highlight>
                <a:srgbClr val="F7F7F8"/>
              </a:highlight>
              <a:latin typeface="Inter"/>
              <a:ea typeface="Inter"/>
              <a:cs typeface="Inter"/>
              <a:sym typeface="Inter"/>
            </a:endParaRPr>
          </a:p>
        </p:txBody>
      </p:sp>
      <p:sp>
        <p:nvSpPr>
          <p:cNvPr id="238" name="Google Shape;238;p39"/>
          <p:cNvSpPr txBox="1"/>
          <p:nvPr/>
        </p:nvSpPr>
        <p:spPr>
          <a:xfrm>
            <a:off x="790500" y="676975"/>
            <a:ext cx="75630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400"/>
              <a:t>Separe las variables del </a:t>
            </a:r>
            <a:r>
              <a:rPr lang="es-419" sz="2400"/>
              <a:t>data frame</a:t>
            </a:r>
            <a:r>
              <a:rPr lang="es-419" sz="2400"/>
              <a:t> en 3 </a:t>
            </a:r>
            <a:r>
              <a:rPr lang="es-419" sz="2400"/>
              <a:t>categorías:</a:t>
            </a:r>
            <a:endParaRPr sz="2400"/>
          </a:p>
          <a:p>
            <a:pPr indent="0" lvl="0" marL="0" rtl="0" algn="l">
              <a:spcBef>
                <a:spcPts val="0"/>
              </a:spcBef>
              <a:spcAft>
                <a:spcPts val="0"/>
              </a:spcAft>
              <a:buNone/>
            </a:pPr>
            <a:r>
              <a:t/>
            </a:r>
            <a:endParaRPr sz="2400"/>
          </a:p>
          <a:p>
            <a:pPr indent="-355600" lvl="0" marL="457200" rtl="0" algn="l">
              <a:spcBef>
                <a:spcPts val="0"/>
              </a:spcBef>
              <a:spcAft>
                <a:spcPts val="0"/>
              </a:spcAft>
              <a:buSzPts val="2000"/>
              <a:buAutoNum type="arabicParenR"/>
            </a:pPr>
            <a:r>
              <a:rPr lang="es-419" sz="2000"/>
              <a:t>Categóricas: son de formato “Object” y son variables que establecen características del acreditado como el género o si tiene auto o no.</a:t>
            </a:r>
            <a:endParaRPr sz="2000"/>
          </a:p>
          <a:p>
            <a:pPr indent="-355600" lvl="0" marL="457200" rtl="0" algn="l">
              <a:spcBef>
                <a:spcPts val="0"/>
              </a:spcBef>
              <a:spcAft>
                <a:spcPts val="0"/>
              </a:spcAft>
              <a:buSzPts val="2000"/>
              <a:buAutoNum type="arabicParenR"/>
            </a:pPr>
            <a:r>
              <a:rPr lang="es-419" sz="2000"/>
              <a:t>Ordinales: son de formato “int” y su característica es que indican presencia o ausencia de la variable o que en su caso existe una calificación en un orden específico por ejemplo:</a:t>
            </a:r>
            <a:endParaRPr sz="2000"/>
          </a:p>
          <a:p>
            <a:pPr indent="0" lvl="0" marL="457200" rtl="0" algn="l">
              <a:spcBef>
                <a:spcPts val="0"/>
              </a:spcBef>
              <a:spcAft>
                <a:spcPts val="0"/>
              </a:spcAft>
              <a:buNone/>
            </a:pPr>
            <a:r>
              <a:rPr lang="es-419" sz="2000"/>
              <a:t>Variable: REGION_RATING_CLIENT</a:t>
            </a:r>
            <a:endParaRPr sz="2000"/>
          </a:p>
          <a:p>
            <a:pPr indent="0" lvl="0" marL="457200" rtl="0" algn="l">
              <a:spcBef>
                <a:spcPts val="0"/>
              </a:spcBef>
              <a:spcAft>
                <a:spcPts val="0"/>
              </a:spcAft>
              <a:buNone/>
            </a:pPr>
            <a:r>
              <a:rPr lang="es-419" sz="2000"/>
              <a:t>Calificación:Our rating of the region where client lives (1,2,3)</a:t>
            </a:r>
            <a:endParaRPr sz="2000"/>
          </a:p>
          <a:p>
            <a:pPr indent="-381000" lvl="0" marL="457200" rtl="0" algn="l">
              <a:spcBef>
                <a:spcPts val="0"/>
              </a:spcBef>
              <a:spcAft>
                <a:spcPts val="0"/>
              </a:spcAft>
              <a:buSzPts val="2400"/>
              <a:buAutoNum type="arabicParenR"/>
            </a:pPr>
            <a:r>
              <a:rPr lang="es-419" sz="2000"/>
              <a:t>Numéricas: son de tipo “int” o “float” y su característica es que son variables como el saldo de la cuenta o la edad del cliente.</a:t>
            </a:r>
            <a:r>
              <a:rPr lang="es-419" sz="2400"/>
              <a:t> </a:t>
            </a:r>
            <a:endParaRPr sz="2400"/>
          </a:p>
          <a:p>
            <a:pPr indent="0" lvl="0" marL="457200" rtl="0" algn="l">
              <a:spcBef>
                <a:spcPts val="0"/>
              </a:spcBef>
              <a:spcAft>
                <a:spcPts val="0"/>
              </a:spcAft>
              <a:buNone/>
            </a:pPr>
            <a:r>
              <a:t/>
            </a:r>
            <a:endParaRPr sz="2400"/>
          </a:p>
          <a:p>
            <a:pPr indent="0" lvl="0" marL="457200" rtl="0" algn="l">
              <a:spcBef>
                <a:spcPts val="0"/>
              </a:spcBef>
              <a:spcAft>
                <a:spcPts val="0"/>
              </a:spcAft>
              <a:buNone/>
            </a:pPr>
            <a:r>
              <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nvSpPr>
        <p:spPr>
          <a:xfrm>
            <a:off x="790500" y="122875"/>
            <a:ext cx="7563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t>El primer paso que </a:t>
            </a:r>
            <a:r>
              <a:rPr lang="es-419" sz="1800"/>
              <a:t>realicé</a:t>
            </a:r>
            <a:r>
              <a:rPr lang="es-419" sz="1800"/>
              <a:t> fue encontrar los datos nulos del data frame y </a:t>
            </a:r>
            <a:r>
              <a:rPr lang="es-419" sz="1800"/>
              <a:t>encontré</a:t>
            </a:r>
            <a:r>
              <a:rPr lang="es-419" sz="1800"/>
              <a:t> las </a:t>
            </a:r>
            <a:r>
              <a:rPr lang="es-419" sz="1800"/>
              <a:t>variables</a:t>
            </a:r>
            <a:r>
              <a:rPr lang="es-419" sz="1800"/>
              <a:t> de la siguiente imagen que tienen </a:t>
            </a:r>
            <a:r>
              <a:rPr lang="es-419" sz="1800"/>
              <a:t>más</a:t>
            </a:r>
            <a:r>
              <a:rPr lang="es-419" sz="1800"/>
              <a:t> de 45 % de datos nulos y lo hice con la </a:t>
            </a:r>
            <a:r>
              <a:rPr lang="es-419" sz="1800"/>
              <a:t>siguiente</a:t>
            </a:r>
            <a:r>
              <a:rPr lang="es-419" sz="1800"/>
              <a:t> </a:t>
            </a:r>
            <a:r>
              <a:rPr lang="es-419" sz="1800"/>
              <a:t>línea</a:t>
            </a:r>
            <a:r>
              <a:rPr lang="es-419" sz="1800"/>
              <a:t> de </a:t>
            </a:r>
            <a:r>
              <a:rPr lang="es-419" sz="1800"/>
              <a:t>código</a:t>
            </a:r>
            <a:r>
              <a:rPr lang="es-419" sz="1800"/>
              <a:t>.</a:t>
            </a:r>
            <a:endParaRPr sz="1800"/>
          </a:p>
          <a:p>
            <a:pPr indent="0" lvl="0" marL="0" rtl="0" algn="l">
              <a:spcBef>
                <a:spcPts val="0"/>
              </a:spcBef>
              <a:spcAft>
                <a:spcPts val="0"/>
              </a:spcAft>
              <a:buNone/>
            </a:pPr>
            <a:r>
              <a:rPr lang="es-419" sz="1600"/>
              <a:t>((df.isnull().sum()/df.shape[0])*100).sort_values(ascending=False)</a:t>
            </a:r>
            <a:endParaRPr sz="1600"/>
          </a:p>
        </p:txBody>
      </p:sp>
      <p:pic>
        <p:nvPicPr>
          <p:cNvPr id="244" name="Google Shape;244;p40"/>
          <p:cNvPicPr preferRelativeResize="0"/>
          <p:nvPr/>
        </p:nvPicPr>
        <p:blipFill>
          <a:blip r:embed="rId3">
            <a:alphaModFix/>
          </a:blip>
          <a:stretch>
            <a:fillRect/>
          </a:stretch>
        </p:blipFill>
        <p:spPr>
          <a:xfrm>
            <a:off x="1852600" y="1550425"/>
            <a:ext cx="5438775" cy="3305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nvSpPr>
        <p:spPr>
          <a:xfrm>
            <a:off x="790500" y="122875"/>
            <a:ext cx="756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t>Posteriormente elimine esas columnas reduciendo las dimensiones del data frame.</a:t>
            </a:r>
            <a:endParaRPr sz="1800"/>
          </a:p>
        </p:txBody>
      </p:sp>
      <p:sp>
        <p:nvSpPr>
          <p:cNvPr id="250" name="Google Shape;250;p41"/>
          <p:cNvSpPr txBox="1"/>
          <p:nvPr/>
        </p:nvSpPr>
        <p:spPr>
          <a:xfrm>
            <a:off x="790500" y="1028375"/>
            <a:ext cx="7563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t>Limpieza de Variables </a:t>
            </a:r>
            <a:r>
              <a:rPr lang="es-419" sz="1800"/>
              <a:t>Categóricas</a:t>
            </a:r>
            <a:r>
              <a:rPr lang="es-419" sz="1800"/>
              <a:t>.</a:t>
            </a:r>
            <a:endParaRPr sz="1800"/>
          </a:p>
          <a:p>
            <a:pPr indent="0" lvl="0" marL="0" rtl="0" algn="l">
              <a:spcBef>
                <a:spcPts val="0"/>
              </a:spcBef>
              <a:spcAft>
                <a:spcPts val="0"/>
              </a:spcAft>
              <a:buNone/>
            </a:pPr>
            <a:r>
              <a:rPr lang="es-419" sz="1800"/>
              <a:t>Después</a:t>
            </a:r>
            <a:r>
              <a:rPr lang="es-419" sz="1800"/>
              <a:t> de haber eliminado las columnas </a:t>
            </a:r>
            <a:r>
              <a:rPr lang="es-419" sz="1800"/>
              <a:t>empecé</a:t>
            </a:r>
            <a:r>
              <a:rPr lang="es-419" sz="1800"/>
              <a:t> a analizar las variables </a:t>
            </a:r>
            <a:r>
              <a:rPr lang="es-419" sz="1800"/>
              <a:t>categóricas</a:t>
            </a:r>
            <a:r>
              <a:rPr lang="es-419" sz="1800"/>
              <a:t>.</a:t>
            </a:r>
            <a:endParaRPr sz="1800"/>
          </a:p>
        </p:txBody>
      </p:sp>
      <p:pic>
        <p:nvPicPr>
          <p:cNvPr id="251" name="Google Shape;251;p41"/>
          <p:cNvPicPr preferRelativeResize="0"/>
          <p:nvPr/>
        </p:nvPicPr>
        <p:blipFill>
          <a:blip r:embed="rId3">
            <a:alphaModFix/>
          </a:blip>
          <a:stretch>
            <a:fillRect/>
          </a:stretch>
        </p:blipFill>
        <p:spPr>
          <a:xfrm>
            <a:off x="787100" y="2044175"/>
            <a:ext cx="7053675" cy="2997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2"/>
          <p:cNvPicPr preferRelativeResize="0"/>
          <p:nvPr/>
        </p:nvPicPr>
        <p:blipFill>
          <a:blip r:embed="rId3">
            <a:alphaModFix/>
          </a:blip>
          <a:stretch>
            <a:fillRect/>
          </a:stretch>
        </p:blipFill>
        <p:spPr>
          <a:xfrm>
            <a:off x="408775" y="152400"/>
            <a:ext cx="4050169" cy="4838698"/>
          </a:xfrm>
          <a:prstGeom prst="rect">
            <a:avLst/>
          </a:prstGeom>
          <a:noFill/>
          <a:ln>
            <a:noFill/>
          </a:ln>
        </p:spPr>
      </p:pic>
      <p:pic>
        <p:nvPicPr>
          <p:cNvPr id="257" name="Google Shape;257;p42"/>
          <p:cNvPicPr preferRelativeResize="0"/>
          <p:nvPr/>
        </p:nvPicPr>
        <p:blipFill>
          <a:blip r:embed="rId4">
            <a:alphaModFix/>
          </a:blip>
          <a:stretch>
            <a:fillRect/>
          </a:stretch>
        </p:blipFill>
        <p:spPr>
          <a:xfrm>
            <a:off x="4458950" y="152400"/>
            <a:ext cx="3838849"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nvSpPr>
        <p:spPr>
          <a:xfrm>
            <a:off x="790500" y="245675"/>
            <a:ext cx="75630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t>Limpieza de Variables Categóricas.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419" sz="1600"/>
              <a:t>En la columna "CODE_GENDER" elimine los registros que estaban como XNA.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419" sz="1600"/>
              <a:t>En la columna "NAME_INCOME_TYPE" </a:t>
            </a:r>
            <a:r>
              <a:rPr lang="es-419" sz="1600"/>
              <a:t>reemplace</a:t>
            </a:r>
            <a:r>
              <a:rPr lang="es-419" sz="1600"/>
              <a:t> las </a:t>
            </a:r>
            <a:r>
              <a:rPr lang="es-419" sz="1600"/>
              <a:t>categorías</a:t>
            </a:r>
            <a:r>
              <a:rPr lang="es-419" sz="1600"/>
              <a:t> que </a:t>
            </a:r>
            <a:r>
              <a:rPr lang="es-419" sz="1600"/>
              <a:t>tenían</a:t>
            </a:r>
            <a:r>
              <a:rPr lang="es-419" sz="1600"/>
              <a:t> muy pocas y las reemplace por la </a:t>
            </a:r>
            <a:r>
              <a:rPr lang="es-419" sz="1600"/>
              <a:t>categoría</a:t>
            </a:r>
            <a:r>
              <a:rPr lang="es-419" sz="1600"/>
              <a:t> other.</a:t>
            </a:r>
            <a:endParaRPr sz="1600"/>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s-419" sz="1600">
                <a:solidFill>
                  <a:schemeClr val="dk1"/>
                </a:solidFill>
              </a:rPr>
              <a:t>En la columna "NAME_FAMILY_STATUS" reemplace las categorias (“separated”, “widow” y “unknow”) por (“Single / not married”) y (“married” y “civil marriage”) las junte en una sola como (“married”)</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s-419" sz="1600">
                <a:solidFill>
                  <a:schemeClr val="dk1"/>
                </a:solidFill>
              </a:rPr>
              <a:t>Las columnas "NAME_CONTRACT_TYPE", “NAME_EDUCATION_TYPE", "NAME_HOUSING_TYPE", "FLAG_OWN_CAR",  "FLAG_OWN_REALTY"</a:t>
            </a:r>
            <a:endParaRPr sz="1600">
              <a:solidFill>
                <a:schemeClr val="dk1"/>
              </a:solidFill>
            </a:endParaRPr>
          </a:p>
          <a:p>
            <a:pPr indent="0" lvl="0" marL="0" rtl="0" algn="l">
              <a:spcBef>
                <a:spcPts val="0"/>
              </a:spcBef>
              <a:spcAft>
                <a:spcPts val="0"/>
              </a:spcAft>
              <a:buNone/>
            </a:pPr>
            <a:r>
              <a:rPr lang="es-419" sz="1600">
                <a:solidFill>
                  <a:schemeClr val="dk1"/>
                </a:solidFill>
              </a:rPr>
              <a:t> la deje igual como estaba.</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s-419" sz="1600">
                <a:solidFill>
                  <a:schemeClr val="dk1"/>
                </a:solidFill>
              </a:rPr>
              <a:t>Elimine las columnas ,"OCCUPATION_TYPE", "ORGANIZATION_TYPE" al tener una cardinalidad muy alta y no era posible agrupar categorías similares.</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nvSpPr>
        <p:spPr>
          <a:xfrm>
            <a:off x="790500" y="245675"/>
            <a:ext cx="7563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t>Limpieza de Variables Ordinales.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800"/>
          </a:p>
        </p:txBody>
      </p:sp>
      <p:pic>
        <p:nvPicPr>
          <p:cNvPr id="268" name="Google Shape;268;p44"/>
          <p:cNvPicPr preferRelativeResize="0"/>
          <p:nvPr/>
        </p:nvPicPr>
        <p:blipFill>
          <a:blip r:embed="rId3">
            <a:alphaModFix/>
          </a:blip>
          <a:stretch>
            <a:fillRect/>
          </a:stretch>
        </p:blipFill>
        <p:spPr>
          <a:xfrm>
            <a:off x="1727900" y="808325"/>
            <a:ext cx="6141099" cy="3964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nvSpPr>
        <p:spPr>
          <a:xfrm>
            <a:off x="948600" y="459325"/>
            <a:ext cx="76131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Inter"/>
                <a:ea typeface="Inter"/>
                <a:cs typeface="Inter"/>
                <a:sym typeface="Inter"/>
              </a:rPr>
              <a:t>Proyectos similares que investigué</a:t>
            </a:r>
            <a:endParaRPr b="1" sz="2400">
              <a:solidFill>
                <a:schemeClr val="lt1"/>
              </a:solidFill>
              <a:latin typeface="Inter"/>
              <a:ea typeface="Inter"/>
              <a:cs typeface="Inter"/>
              <a:sym typeface="Inter"/>
            </a:endParaRPr>
          </a:p>
          <a:p>
            <a:pPr indent="0" lvl="0" marL="0" rtl="0" algn="l">
              <a:spcBef>
                <a:spcPts val="0"/>
              </a:spcBef>
              <a:spcAft>
                <a:spcPts val="0"/>
              </a:spcAft>
              <a:buNone/>
            </a:pPr>
            <a:r>
              <a:t/>
            </a:r>
            <a:endParaRPr sz="2400">
              <a:solidFill>
                <a:schemeClr val="lt1"/>
              </a:solidFill>
              <a:latin typeface="Inter"/>
              <a:ea typeface="Inter"/>
              <a:cs typeface="Inter"/>
              <a:sym typeface="Inter"/>
            </a:endParaRPr>
          </a:p>
          <a:p>
            <a:pPr indent="0" lvl="0" marL="0" rtl="0" algn="l">
              <a:spcBef>
                <a:spcPts val="0"/>
              </a:spcBef>
              <a:spcAft>
                <a:spcPts val="0"/>
              </a:spcAft>
              <a:buNone/>
            </a:pPr>
            <a:r>
              <a:rPr lang="es-419" sz="1500">
                <a:solidFill>
                  <a:schemeClr val="lt1"/>
                </a:solidFill>
                <a:latin typeface="Inter"/>
                <a:ea typeface="Inter"/>
                <a:cs typeface="Inter"/>
                <a:sym typeface="Inter"/>
              </a:rPr>
              <a:t>Explicación y predicción del default en créditos, con la implementación de modelos de machine learning. </a:t>
            </a:r>
            <a:endParaRPr sz="1500">
              <a:solidFill>
                <a:schemeClr val="lt1"/>
              </a:solidFill>
              <a:latin typeface="Inter"/>
              <a:ea typeface="Inter"/>
              <a:cs typeface="Inter"/>
              <a:sym typeface="Inter"/>
            </a:endParaRPr>
          </a:p>
          <a:p>
            <a:pPr indent="0" lvl="0" marL="0" rtl="0" algn="l">
              <a:spcBef>
                <a:spcPts val="0"/>
              </a:spcBef>
              <a:spcAft>
                <a:spcPts val="0"/>
              </a:spcAft>
              <a:buNone/>
            </a:pPr>
            <a:r>
              <a:rPr lang="es-419" sz="1500">
                <a:solidFill>
                  <a:schemeClr val="lt1"/>
                </a:solidFill>
                <a:latin typeface="Inter"/>
                <a:ea typeface="Inter"/>
                <a:cs typeface="Inter"/>
                <a:sym typeface="Inter"/>
              </a:rPr>
              <a:t>(Autor: Luis Ramiro López Blanco)</a:t>
            </a:r>
            <a:endParaRPr sz="1500">
              <a:solidFill>
                <a:schemeClr val="lt1"/>
              </a:solidFill>
              <a:latin typeface="Inter"/>
              <a:ea typeface="Inter"/>
              <a:cs typeface="Inter"/>
              <a:sym typeface="Inter"/>
            </a:endParaRPr>
          </a:p>
          <a:p>
            <a:pPr indent="0" lvl="0" marL="0" rtl="0" algn="l">
              <a:spcBef>
                <a:spcPts val="0"/>
              </a:spcBef>
              <a:spcAft>
                <a:spcPts val="0"/>
              </a:spcAft>
              <a:buNone/>
            </a:pPr>
            <a:r>
              <a:rPr lang="es-419" sz="1500">
                <a:solidFill>
                  <a:schemeClr val="lt1"/>
                </a:solidFill>
                <a:latin typeface="Inter"/>
                <a:ea typeface="Inter"/>
                <a:cs typeface="Inter"/>
                <a:sym typeface="Inter"/>
              </a:rPr>
              <a:t>https://repositorio.comillas.edu/xmlui/bitstream/handle/11531/57070/TFG%20-%20Lopez%20Blanco%2C%20Luis%20Ramiro.pdf?sequence=-1&amp;isAllowed=y</a:t>
            </a:r>
            <a:endParaRPr sz="1500">
              <a:solidFill>
                <a:schemeClr val="lt1"/>
              </a:solidFill>
              <a:latin typeface="Inter"/>
              <a:ea typeface="Inter"/>
              <a:cs typeface="Inter"/>
              <a:sym typeface="Inter"/>
            </a:endParaRPr>
          </a:p>
          <a:p>
            <a:pPr indent="0" lvl="0" marL="0" rtl="0" algn="l">
              <a:spcBef>
                <a:spcPts val="0"/>
              </a:spcBef>
              <a:spcAft>
                <a:spcPts val="0"/>
              </a:spcAft>
              <a:buNone/>
            </a:pPr>
            <a:r>
              <a:t/>
            </a:r>
            <a:endParaRPr sz="2000">
              <a:solidFill>
                <a:schemeClr val="lt1"/>
              </a:solidFill>
              <a:latin typeface="Inter"/>
              <a:ea typeface="Inter"/>
              <a:cs typeface="Inter"/>
              <a:sym typeface="Inter"/>
            </a:endParaRPr>
          </a:p>
          <a:p>
            <a:pPr indent="0" lvl="0" marL="0" rtl="0" algn="l">
              <a:spcBef>
                <a:spcPts val="0"/>
              </a:spcBef>
              <a:spcAft>
                <a:spcPts val="0"/>
              </a:spcAft>
              <a:buNone/>
            </a:pPr>
            <a:r>
              <a:rPr lang="es-419" sz="1500">
                <a:solidFill>
                  <a:schemeClr val="lt1"/>
                </a:solidFill>
                <a:latin typeface="Inter"/>
                <a:ea typeface="Inter"/>
                <a:cs typeface="Inter"/>
                <a:sym typeface="Inter"/>
              </a:rPr>
              <a:t>Aplicación de metodologías de Machine Learning en la gestión de Riesgo de Crédito</a:t>
            </a:r>
            <a:endParaRPr sz="1500">
              <a:solidFill>
                <a:schemeClr val="lt1"/>
              </a:solidFill>
              <a:latin typeface="Inter"/>
              <a:ea typeface="Inter"/>
              <a:cs typeface="Inter"/>
              <a:sym typeface="Inter"/>
            </a:endParaRPr>
          </a:p>
          <a:p>
            <a:pPr indent="0" lvl="0" marL="0" rtl="0" algn="l">
              <a:spcBef>
                <a:spcPts val="0"/>
              </a:spcBef>
              <a:spcAft>
                <a:spcPts val="0"/>
              </a:spcAft>
              <a:buNone/>
            </a:pPr>
            <a:r>
              <a:rPr lang="es-419" sz="1500">
                <a:solidFill>
                  <a:schemeClr val="lt1"/>
                </a:solidFill>
                <a:latin typeface="Inter"/>
                <a:ea typeface="Inter"/>
                <a:cs typeface="Inter"/>
                <a:sym typeface="Inter"/>
              </a:rPr>
              <a:t>(Autor: David Trujillo Fernandez)</a:t>
            </a:r>
            <a:endParaRPr sz="1500">
              <a:solidFill>
                <a:schemeClr val="lt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s-419" sz="1500">
                <a:solidFill>
                  <a:schemeClr val="lt1"/>
                </a:solidFill>
                <a:latin typeface="Inter"/>
                <a:ea typeface="Inter"/>
                <a:cs typeface="Inter"/>
                <a:sym typeface="Inter"/>
              </a:rPr>
              <a:t>https://oa.upm.es/47087/1/TFG_DAVID_TRUJILLO_FERNANDEZ.pdf</a:t>
            </a:r>
            <a:endParaRPr sz="1500">
              <a:solidFill>
                <a:schemeClr val="lt1"/>
              </a:solidFill>
              <a:latin typeface="Inter"/>
              <a:ea typeface="Inter"/>
              <a:cs typeface="Inter"/>
              <a:sym typeface="Inter"/>
            </a:endParaRPr>
          </a:p>
          <a:p>
            <a:pPr indent="0" lvl="0" marL="0" rtl="0" algn="l">
              <a:spcBef>
                <a:spcPts val="0"/>
              </a:spcBef>
              <a:spcAft>
                <a:spcPts val="0"/>
              </a:spcAft>
              <a:buNone/>
            </a:pPr>
            <a:r>
              <a:t/>
            </a:r>
            <a:endParaRPr sz="1500">
              <a:solidFill>
                <a:schemeClr val="lt1"/>
              </a:solidFill>
              <a:latin typeface="Inter"/>
              <a:ea typeface="Inter"/>
              <a:cs typeface="Inter"/>
              <a:sym typeface="Inter"/>
            </a:endParaRPr>
          </a:p>
          <a:p>
            <a:pPr indent="0" lvl="0" marL="0" rtl="0" algn="l">
              <a:spcBef>
                <a:spcPts val="0"/>
              </a:spcBef>
              <a:spcAft>
                <a:spcPts val="0"/>
              </a:spcAft>
              <a:buNone/>
            </a:pPr>
            <a:r>
              <a:t/>
            </a:r>
            <a:endParaRPr sz="2400">
              <a:solidFill>
                <a:schemeClr val="lt1"/>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5"/>
          <p:cNvPicPr preferRelativeResize="0"/>
          <p:nvPr/>
        </p:nvPicPr>
        <p:blipFill>
          <a:blip r:embed="rId3">
            <a:alphaModFix/>
          </a:blip>
          <a:stretch>
            <a:fillRect/>
          </a:stretch>
        </p:blipFill>
        <p:spPr>
          <a:xfrm>
            <a:off x="675300" y="152400"/>
            <a:ext cx="7406346"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6"/>
          <p:cNvPicPr preferRelativeResize="0"/>
          <p:nvPr/>
        </p:nvPicPr>
        <p:blipFill>
          <a:blip r:embed="rId3">
            <a:alphaModFix/>
          </a:blip>
          <a:stretch>
            <a:fillRect/>
          </a:stretch>
        </p:blipFill>
        <p:spPr>
          <a:xfrm>
            <a:off x="641600" y="152400"/>
            <a:ext cx="7676698" cy="48386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7"/>
          <p:cNvPicPr preferRelativeResize="0"/>
          <p:nvPr/>
        </p:nvPicPr>
        <p:blipFill>
          <a:blip r:embed="rId3">
            <a:alphaModFix/>
          </a:blip>
          <a:stretch>
            <a:fillRect/>
          </a:stretch>
        </p:blipFill>
        <p:spPr>
          <a:xfrm>
            <a:off x="1299650" y="152400"/>
            <a:ext cx="6544699"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8"/>
          <p:cNvPicPr preferRelativeResize="0"/>
          <p:nvPr/>
        </p:nvPicPr>
        <p:blipFill>
          <a:blip r:embed="rId3">
            <a:alphaModFix/>
          </a:blip>
          <a:stretch>
            <a:fillRect/>
          </a:stretch>
        </p:blipFill>
        <p:spPr>
          <a:xfrm>
            <a:off x="669550" y="757238"/>
            <a:ext cx="7496175" cy="3629025"/>
          </a:xfrm>
          <a:prstGeom prst="rect">
            <a:avLst/>
          </a:prstGeom>
          <a:noFill/>
          <a:ln>
            <a:noFill/>
          </a:ln>
        </p:spPr>
      </p:pic>
      <p:sp>
        <p:nvSpPr>
          <p:cNvPr id="289" name="Google Shape;289;p48"/>
          <p:cNvSpPr txBox="1"/>
          <p:nvPr/>
        </p:nvSpPr>
        <p:spPr>
          <a:xfrm>
            <a:off x="790500" y="245675"/>
            <a:ext cx="756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t>Limpieza de Variables Ordinales.</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9"/>
          <p:cNvSpPr txBox="1"/>
          <p:nvPr/>
        </p:nvSpPr>
        <p:spPr>
          <a:xfrm>
            <a:off x="790500" y="245675"/>
            <a:ext cx="756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t>Limpieza de Variables </a:t>
            </a:r>
            <a:r>
              <a:rPr lang="es-419" sz="1600"/>
              <a:t>Numéricas</a:t>
            </a:r>
            <a:r>
              <a:rPr lang="es-419" sz="1600"/>
              <a:t>.</a:t>
            </a:r>
            <a:endParaRPr sz="1800"/>
          </a:p>
        </p:txBody>
      </p:sp>
      <p:pic>
        <p:nvPicPr>
          <p:cNvPr id="295" name="Google Shape;295;p49"/>
          <p:cNvPicPr preferRelativeResize="0"/>
          <p:nvPr/>
        </p:nvPicPr>
        <p:blipFill>
          <a:blip r:embed="rId3">
            <a:alphaModFix/>
          </a:blip>
          <a:stretch>
            <a:fillRect/>
          </a:stretch>
        </p:blipFill>
        <p:spPr>
          <a:xfrm>
            <a:off x="508325" y="829175"/>
            <a:ext cx="8115426" cy="37186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nvSpPr>
        <p:spPr>
          <a:xfrm>
            <a:off x="790500" y="245675"/>
            <a:ext cx="7563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t>Las variables </a:t>
            </a:r>
            <a:r>
              <a:rPr lang="es-419" sz="1600"/>
              <a:t>numéricas en esta iteración las voy a dejar tal cual estan solo cambie en las columnas "DAYS_BIRTH", "DAYS_EMPLOYED", "DAYS_REGISTRATION", "DAYS_ID_PUBLISH", "DAYS_LAST_PHONE_CHANGE"] estaban en numeros negativos y las multiplique por -1 para hacerlos positivos encontré que existen muchos registros de la columna </a:t>
            </a:r>
            <a:r>
              <a:rPr lang="es-419" sz="1600">
                <a:solidFill>
                  <a:schemeClr val="dk1"/>
                </a:solidFill>
              </a:rPr>
              <a:t>"DAYS_EMPLOYED" con el valor 365243 lo que hice fue cambiarlo por un nan para después imputar esos valores.</a:t>
            </a:r>
            <a:endParaRPr sz="1600"/>
          </a:p>
          <a:p>
            <a:pPr indent="0" lvl="0" marL="0" rtl="0" algn="l">
              <a:spcBef>
                <a:spcPts val="0"/>
              </a:spcBef>
              <a:spcAft>
                <a:spcPts val="0"/>
              </a:spcAft>
              <a:buNone/>
            </a:pPr>
            <a:r>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51"/>
          <p:cNvPicPr preferRelativeResize="0"/>
          <p:nvPr/>
        </p:nvPicPr>
        <p:blipFill>
          <a:blip r:embed="rId3">
            <a:alphaModFix/>
          </a:blip>
          <a:stretch>
            <a:fillRect/>
          </a:stretch>
        </p:blipFill>
        <p:spPr>
          <a:xfrm>
            <a:off x="1885550" y="152400"/>
            <a:ext cx="5243951"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2"/>
          <p:cNvPicPr preferRelativeResize="0"/>
          <p:nvPr/>
        </p:nvPicPr>
        <p:blipFill>
          <a:blip r:embed="rId3">
            <a:alphaModFix/>
          </a:blip>
          <a:stretch>
            <a:fillRect/>
          </a:stretch>
        </p:blipFill>
        <p:spPr>
          <a:xfrm>
            <a:off x="1500188" y="180975"/>
            <a:ext cx="6143625" cy="4781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3"/>
          <p:cNvPicPr preferRelativeResize="0"/>
          <p:nvPr/>
        </p:nvPicPr>
        <p:blipFill>
          <a:blip r:embed="rId3">
            <a:alphaModFix/>
          </a:blip>
          <a:stretch>
            <a:fillRect/>
          </a:stretch>
        </p:blipFill>
        <p:spPr>
          <a:xfrm>
            <a:off x="1941450" y="152400"/>
            <a:ext cx="4955765"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4"/>
          <p:cNvPicPr preferRelativeResize="0"/>
          <p:nvPr/>
        </p:nvPicPr>
        <p:blipFill>
          <a:blip r:embed="rId3">
            <a:alphaModFix/>
          </a:blip>
          <a:stretch>
            <a:fillRect/>
          </a:stretch>
        </p:blipFill>
        <p:spPr>
          <a:xfrm>
            <a:off x="1564075" y="771525"/>
            <a:ext cx="6153150" cy="3600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96" name="Google Shape;96;p19"/>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97" name="Google Shape;97;p19"/>
          <p:cNvSpPr txBox="1"/>
          <p:nvPr/>
        </p:nvSpPr>
        <p:spPr>
          <a:xfrm>
            <a:off x="618150" y="746950"/>
            <a:ext cx="6421500" cy="7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00">
                <a:solidFill>
                  <a:srgbClr val="3E3E3E"/>
                </a:solidFill>
                <a:latin typeface="Inter Black"/>
                <a:ea typeface="Inter Black"/>
                <a:cs typeface="Inter Black"/>
                <a:sym typeface="Inter Black"/>
              </a:rPr>
              <a:t>Explicación y predicción del default en créditos, con la implementación de modelos de machine learning. (Autor: Luis Ramiro López Blanco)</a:t>
            </a:r>
            <a:endParaRPr sz="1300">
              <a:solidFill>
                <a:srgbClr val="3E3E3E"/>
              </a:solidFill>
              <a:latin typeface="Inter Black"/>
              <a:ea typeface="Inter Black"/>
              <a:cs typeface="Inter Black"/>
              <a:sym typeface="Inter Black"/>
            </a:endParaRPr>
          </a:p>
          <a:p>
            <a:pPr indent="0" lvl="0" marL="0" rtl="0" algn="l">
              <a:spcBef>
                <a:spcPts val="0"/>
              </a:spcBef>
              <a:spcAft>
                <a:spcPts val="0"/>
              </a:spcAft>
              <a:buNone/>
            </a:pPr>
            <a:r>
              <a:t/>
            </a:r>
            <a:endParaRPr sz="1200">
              <a:solidFill>
                <a:srgbClr val="3E3E3E"/>
              </a:solidFill>
              <a:latin typeface="Inter Black"/>
              <a:ea typeface="Inter Black"/>
              <a:cs typeface="Inter Black"/>
              <a:sym typeface="Inter Black"/>
            </a:endParaRPr>
          </a:p>
        </p:txBody>
      </p:sp>
      <p:sp>
        <p:nvSpPr>
          <p:cNvPr id="98" name="Google Shape;98;p19"/>
          <p:cNvSpPr txBox="1"/>
          <p:nvPr/>
        </p:nvSpPr>
        <p:spPr>
          <a:xfrm>
            <a:off x="618150" y="1484950"/>
            <a:ext cx="6938100" cy="3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En este proyecto el autor obtuvo los datos de la web Lending Club y </a:t>
            </a:r>
            <a:r>
              <a:rPr lang="es-419" sz="1200">
                <a:solidFill>
                  <a:srgbClr val="3E3E3E"/>
                </a:solidFill>
                <a:latin typeface="Inter Medium"/>
                <a:ea typeface="Inter Medium"/>
                <a:cs typeface="Inter Medium"/>
                <a:sym typeface="Inter Medium"/>
              </a:rPr>
              <a:t>realizó</a:t>
            </a:r>
            <a:r>
              <a:rPr lang="es-419" sz="1200">
                <a:solidFill>
                  <a:srgbClr val="3E3E3E"/>
                </a:solidFill>
                <a:latin typeface="Inter Medium"/>
                <a:ea typeface="Inter Medium"/>
                <a:cs typeface="Inter Medium"/>
                <a:sym typeface="Inter Medium"/>
              </a:rPr>
              <a:t> los siguientes pasos </a:t>
            </a:r>
            <a:r>
              <a:rPr lang="es-419" sz="1200">
                <a:solidFill>
                  <a:srgbClr val="3E3E3E"/>
                </a:solidFill>
                <a:latin typeface="Inter Medium"/>
                <a:ea typeface="Inter Medium"/>
                <a:cs typeface="Inter Medium"/>
                <a:sym typeface="Inter Medium"/>
              </a:rPr>
              <a:t>después</a:t>
            </a:r>
            <a:r>
              <a:rPr lang="es-419" sz="1200">
                <a:solidFill>
                  <a:srgbClr val="3E3E3E"/>
                </a:solidFill>
                <a:latin typeface="Inter Medium"/>
                <a:ea typeface="Inter Medium"/>
                <a:cs typeface="Inter Medium"/>
                <a:sym typeface="Inter Medium"/>
              </a:rPr>
              <a:t> de obtener los datos:</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1.- </a:t>
            </a:r>
            <a:r>
              <a:rPr lang="es-419" sz="1200">
                <a:solidFill>
                  <a:srgbClr val="3E3E3E"/>
                </a:solidFill>
                <a:latin typeface="Inter Medium"/>
                <a:ea typeface="Inter Medium"/>
                <a:cs typeface="Inter Medium"/>
                <a:sym typeface="Inter Medium"/>
              </a:rPr>
              <a:t>Análisis</a:t>
            </a:r>
            <a:r>
              <a:rPr lang="es-419" sz="1200">
                <a:solidFill>
                  <a:srgbClr val="3E3E3E"/>
                </a:solidFill>
                <a:latin typeface="Inter Medium"/>
                <a:ea typeface="Inter Medium"/>
                <a:cs typeface="Inter Medium"/>
                <a:sym typeface="Inter Medium"/>
              </a:rPr>
              <a:t> de la tabla y </a:t>
            </a:r>
            <a:r>
              <a:rPr lang="es-419" sz="1200">
                <a:solidFill>
                  <a:srgbClr val="3E3E3E"/>
                </a:solidFill>
                <a:latin typeface="Inter Medium"/>
                <a:ea typeface="Inter Medium"/>
                <a:cs typeface="Inter Medium"/>
                <a:sym typeface="Inter Medium"/>
              </a:rPr>
              <a:t>variables</a:t>
            </a:r>
            <a:r>
              <a:rPr lang="es-419" sz="1200">
                <a:solidFill>
                  <a:srgbClr val="3E3E3E"/>
                </a:solidFill>
                <a:latin typeface="Inter Medium"/>
                <a:ea typeface="Inter Medium"/>
                <a:cs typeface="Inter Medium"/>
                <a:sym typeface="Inter Medium"/>
              </a:rPr>
              <a:t> descartando aquellas que </a:t>
            </a:r>
            <a:r>
              <a:rPr lang="es-419" sz="1200">
                <a:solidFill>
                  <a:srgbClr val="3E3E3E"/>
                </a:solidFill>
                <a:latin typeface="Inter Medium"/>
                <a:ea typeface="Inter Medium"/>
                <a:cs typeface="Inter Medium"/>
                <a:sym typeface="Inter Medium"/>
              </a:rPr>
              <a:t>no sean</a:t>
            </a:r>
            <a:r>
              <a:rPr lang="es-419" sz="1200">
                <a:solidFill>
                  <a:srgbClr val="3E3E3E"/>
                </a:solidFill>
                <a:latin typeface="Inter Medium"/>
                <a:ea typeface="Inter Medium"/>
                <a:cs typeface="Inter Medium"/>
                <a:sym typeface="Inter Medium"/>
              </a:rPr>
              <a:t> </a:t>
            </a:r>
            <a:r>
              <a:rPr lang="es-419" sz="1200">
                <a:solidFill>
                  <a:srgbClr val="3E3E3E"/>
                </a:solidFill>
                <a:latin typeface="Inter Medium"/>
                <a:ea typeface="Inter Medium"/>
                <a:cs typeface="Inter Medium"/>
                <a:sym typeface="Inter Medium"/>
              </a:rPr>
              <a:t>útiles</a:t>
            </a:r>
            <a:r>
              <a:rPr lang="es-419" sz="1200">
                <a:solidFill>
                  <a:srgbClr val="3E3E3E"/>
                </a:solidFill>
                <a:latin typeface="Inter Medium"/>
                <a:ea typeface="Inter Medium"/>
                <a:cs typeface="Inter Medium"/>
                <a:sym typeface="Inter Medium"/>
              </a:rPr>
              <a:t> para el estudio, o que tengan </a:t>
            </a:r>
            <a:r>
              <a:rPr lang="es-419" sz="1200">
                <a:solidFill>
                  <a:srgbClr val="3E3E3E"/>
                </a:solidFill>
                <a:latin typeface="Inter Medium"/>
                <a:ea typeface="Inter Medium"/>
                <a:cs typeface="Inter Medium"/>
                <a:sym typeface="Inter Medium"/>
              </a:rPr>
              <a:t>información</a:t>
            </a:r>
            <a:r>
              <a:rPr lang="es-419" sz="1200">
                <a:solidFill>
                  <a:srgbClr val="3E3E3E"/>
                </a:solidFill>
                <a:latin typeface="Inter Medium"/>
                <a:ea typeface="Inter Medium"/>
                <a:cs typeface="Inter Medium"/>
                <a:sym typeface="Inter Medium"/>
              </a:rPr>
              <a:t> irrelevante.</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2.-Se </a:t>
            </a:r>
            <a:r>
              <a:rPr lang="es-419" sz="1200">
                <a:solidFill>
                  <a:srgbClr val="3E3E3E"/>
                </a:solidFill>
                <a:latin typeface="Inter Medium"/>
                <a:ea typeface="Inter Medium"/>
                <a:cs typeface="Inter Medium"/>
                <a:sym typeface="Inter Medium"/>
              </a:rPr>
              <a:t>hizo</a:t>
            </a:r>
            <a:r>
              <a:rPr lang="es-419" sz="1200">
                <a:solidFill>
                  <a:srgbClr val="3E3E3E"/>
                </a:solidFill>
                <a:latin typeface="Inter Medium"/>
                <a:ea typeface="Inter Medium"/>
                <a:cs typeface="Inter Medium"/>
                <a:sym typeface="Inter Medium"/>
              </a:rPr>
              <a:t> un </a:t>
            </a:r>
            <a:r>
              <a:rPr lang="es-419" sz="1200">
                <a:solidFill>
                  <a:srgbClr val="3E3E3E"/>
                </a:solidFill>
                <a:latin typeface="Inter Medium"/>
                <a:ea typeface="Inter Medium"/>
                <a:cs typeface="Inter Medium"/>
                <a:sym typeface="Inter Medium"/>
              </a:rPr>
              <a:t>análisis</a:t>
            </a:r>
            <a:r>
              <a:rPr lang="es-419" sz="1200">
                <a:solidFill>
                  <a:srgbClr val="3E3E3E"/>
                </a:solidFill>
                <a:latin typeface="Inter Medium"/>
                <a:ea typeface="Inter Medium"/>
                <a:cs typeface="Inter Medium"/>
                <a:sym typeface="Inter Medium"/>
              </a:rPr>
              <a:t> exploratorio de datos (EDA) eliminando las variables que se consideraron que no </a:t>
            </a:r>
            <a:r>
              <a:rPr lang="es-419" sz="1200">
                <a:solidFill>
                  <a:srgbClr val="3E3E3E"/>
                </a:solidFill>
                <a:latin typeface="Inter Medium"/>
                <a:ea typeface="Inter Medium"/>
                <a:cs typeface="Inter Medium"/>
                <a:sym typeface="Inter Medium"/>
              </a:rPr>
              <a:t>aportan</a:t>
            </a:r>
            <a:r>
              <a:rPr lang="es-419" sz="1200">
                <a:solidFill>
                  <a:srgbClr val="3E3E3E"/>
                </a:solidFill>
                <a:latin typeface="Inter Medium"/>
                <a:ea typeface="Inter Medium"/>
                <a:cs typeface="Inter Medium"/>
                <a:sym typeface="Inter Medium"/>
              </a:rPr>
              <a:t> valor al modelo.</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3.-Entrenamiento de diferentes modelos( Regresion Logistica, K-Nearest-Neighbours (KNN), Decission Tree Classifier, Random Forest Classifier, AutoML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4.-</a:t>
            </a:r>
            <a:r>
              <a:rPr lang="es-419" sz="1200">
                <a:solidFill>
                  <a:srgbClr val="3E3E3E"/>
                </a:solidFill>
                <a:latin typeface="Inter Medium"/>
                <a:ea typeface="Inter Medium"/>
                <a:cs typeface="Inter Medium"/>
                <a:sym typeface="Inter Medium"/>
              </a:rPr>
              <a:t>Evaluación</a:t>
            </a:r>
            <a:r>
              <a:rPr lang="es-419" sz="1200">
                <a:solidFill>
                  <a:srgbClr val="3E3E3E"/>
                </a:solidFill>
                <a:latin typeface="Inter Medium"/>
                <a:ea typeface="Inter Medium"/>
                <a:cs typeface="Inter Medium"/>
                <a:sym typeface="Inter Medium"/>
              </a:rPr>
              <a:t> de modelos.</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Los retos que tuvo el autor de este proyecto es la cantidad de variables, el </a:t>
            </a:r>
            <a:r>
              <a:rPr lang="es-419" sz="1200">
                <a:solidFill>
                  <a:srgbClr val="3E3E3E"/>
                </a:solidFill>
                <a:latin typeface="Inter Medium"/>
                <a:ea typeface="Inter Medium"/>
                <a:cs typeface="Inter Medium"/>
                <a:sym typeface="Inter Medium"/>
              </a:rPr>
              <a:t>desbalance</a:t>
            </a:r>
            <a:r>
              <a:rPr lang="es-419" sz="1200">
                <a:solidFill>
                  <a:srgbClr val="3E3E3E"/>
                </a:solidFill>
                <a:latin typeface="Inter Medium"/>
                <a:ea typeface="Inter Medium"/>
                <a:cs typeface="Inter Medium"/>
                <a:sym typeface="Inter Medium"/>
              </a:rPr>
              <a:t> de clases y que los datos al ser </a:t>
            </a:r>
            <a:r>
              <a:rPr lang="es-419" sz="1200">
                <a:solidFill>
                  <a:srgbClr val="3E3E3E"/>
                </a:solidFill>
                <a:latin typeface="Inter Medium"/>
                <a:ea typeface="Inter Medium"/>
                <a:cs typeface="Inter Medium"/>
                <a:sym typeface="Inter Medium"/>
              </a:rPr>
              <a:t>créditos</a:t>
            </a:r>
            <a:r>
              <a:rPr lang="es-419" sz="1200">
                <a:solidFill>
                  <a:srgbClr val="3E3E3E"/>
                </a:solidFill>
                <a:latin typeface="Inter Medium"/>
                <a:ea typeface="Inter Medium"/>
                <a:cs typeface="Inter Medium"/>
                <a:sym typeface="Inter Medium"/>
              </a:rPr>
              <a:t> aprobados ya </a:t>
            </a:r>
            <a:r>
              <a:rPr lang="es-419" sz="1200">
                <a:solidFill>
                  <a:srgbClr val="3E3E3E"/>
                </a:solidFill>
                <a:latin typeface="Inter Medium"/>
                <a:ea typeface="Inter Medium"/>
                <a:cs typeface="Inter Medium"/>
                <a:sym typeface="Inter Medium"/>
              </a:rPr>
              <a:t>habían</a:t>
            </a:r>
            <a:r>
              <a:rPr lang="es-419" sz="1200">
                <a:solidFill>
                  <a:srgbClr val="3E3E3E"/>
                </a:solidFill>
                <a:latin typeface="Inter Medium"/>
                <a:ea typeface="Inter Medium"/>
                <a:cs typeface="Inter Medium"/>
                <a:sym typeface="Inter Medium"/>
              </a:rPr>
              <a:t> pasado </a:t>
            </a:r>
            <a:r>
              <a:rPr lang="es-419" sz="1200">
                <a:solidFill>
                  <a:srgbClr val="3E3E3E"/>
                </a:solidFill>
                <a:latin typeface="Inter Medium"/>
                <a:ea typeface="Inter Medium"/>
                <a:cs typeface="Inter Medium"/>
                <a:sym typeface="Inter Medium"/>
              </a:rPr>
              <a:t>algún</a:t>
            </a:r>
            <a:r>
              <a:rPr lang="es-419" sz="1200">
                <a:solidFill>
                  <a:srgbClr val="3E3E3E"/>
                </a:solidFill>
                <a:latin typeface="Inter Medium"/>
                <a:ea typeface="Inter Medium"/>
                <a:cs typeface="Inter Medium"/>
                <a:sym typeface="Inter Medium"/>
              </a:rPr>
              <a:t> tipo de filtro para autorizarlos.</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Los </a:t>
            </a:r>
            <a:r>
              <a:rPr lang="es-419" sz="1200">
                <a:solidFill>
                  <a:srgbClr val="3E3E3E"/>
                </a:solidFill>
                <a:latin typeface="Inter Medium"/>
                <a:ea typeface="Inter Medium"/>
                <a:cs typeface="Inter Medium"/>
                <a:sym typeface="Inter Medium"/>
              </a:rPr>
              <a:t>resultados</a:t>
            </a:r>
            <a:r>
              <a:rPr lang="es-419" sz="1200">
                <a:solidFill>
                  <a:srgbClr val="3E3E3E"/>
                </a:solidFill>
                <a:latin typeface="Inter Medium"/>
                <a:ea typeface="Inter Medium"/>
                <a:cs typeface="Inter Medium"/>
                <a:sym typeface="Inter Medium"/>
              </a:rPr>
              <a:t> obtenidos en este proyecto es que el modelo de Random Forest </a:t>
            </a:r>
            <a:r>
              <a:rPr lang="es-419" sz="1200">
                <a:solidFill>
                  <a:srgbClr val="3E3E3E"/>
                </a:solidFill>
                <a:latin typeface="Inter Medium"/>
                <a:ea typeface="Inter Medium"/>
                <a:cs typeface="Inter Medium"/>
                <a:sym typeface="Inter Medium"/>
              </a:rPr>
              <a:t>fue</a:t>
            </a:r>
            <a:r>
              <a:rPr lang="es-419" sz="1200">
                <a:solidFill>
                  <a:srgbClr val="3E3E3E"/>
                </a:solidFill>
                <a:latin typeface="Inter Medium"/>
                <a:ea typeface="Inter Medium"/>
                <a:cs typeface="Inter Medium"/>
                <a:sym typeface="Inter Medium"/>
              </a:rPr>
              <a:t> el que obtuvo un mejor desempeño tomando en cuenta la </a:t>
            </a:r>
            <a:r>
              <a:rPr lang="es-419" sz="1200">
                <a:solidFill>
                  <a:srgbClr val="3E3E3E"/>
                </a:solidFill>
                <a:latin typeface="Inter Medium"/>
                <a:ea typeface="Inter Medium"/>
                <a:cs typeface="Inter Medium"/>
                <a:sym typeface="Inter Medium"/>
              </a:rPr>
              <a:t>precisión que fue en torno al 80% .</a:t>
            </a:r>
            <a:endParaRPr sz="1200">
              <a:solidFill>
                <a:srgbClr val="3E3E3E"/>
              </a:solidFill>
              <a:latin typeface="Inter Medium"/>
              <a:ea typeface="Inter Medium"/>
              <a:cs typeface="Inter Medium"/>
              <a:sym typeface="Inter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nvSpPr>
        <p:spPr>
          <a:xfrm>
            <a:off x="1056875" y="1078650"/>
            <a:ext cx="7309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900"/>
              <a:t>One Hot Encoder</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s-419" sz="1600">
                <a:solidFill>
                  <a:srgbClr val="374151"/>
                </a:solidFill>
                <a:highlight>
                  <a:srgbClr val="F7F7F8"/>
                </a:highlight>
              </a:rPr>
              <a:t>El One Hot Encoder es una técnica de codificación utilizada en el procesamiento de datos para convertir variables categóricas en representaciones numéricas que pueden ser utilizadas por los algoritmos de aprendizaje automático.</a:t>
            </a:r>
            <a:endParaRPr sz="1600">
              <a:solidFill>
                <a:srgbClr val="374151"/>
              </a:solidFill>
              <a:highlight>
                <a:srgbClr val="F7F7F8"/>
              </a:highlight>
            </a:endParaRPr>
          </a:p>
          <a:p>
            <a:pPr indent="0" lvl="0" marL="0" rtl="0" algn="l">
              <a:spcBef>
                <a:spcPts val="0"/>
              </a:spcBef>
              <a:spcAft>
                <a:spcPts val="0"/>
              </a:spcAft>
              <a:buNone/>
            </a:pPr>
            <a:r>
              <a:t/>
            </a:r>
            <a:endParaRPr sz="1600">
              <a:solidFill>
                <a:srgbClr val="374151"/>
              </a:solidFill>
              <a:highlight>
                <a:srgbClr val="F7F7F8"/>
              </a:highlight>
            </a:endParaRPr>
          </a:p>
          <a:p>
            <a:pPr indent="0" lvl="0" marL="0" rtl="0" algn="l">
              <a:spcBef>
                <a:spcPts val="0"/>
              </a:spcBef>
              <a:spcAft>
                <a:spcPts val="0"/>
              </a:spcAft>
              <a:buNone/>
            </a:pPr>
            <a:r>
              <a:rPr lang="es-419" sz="1600">
                <a:solidFill>
                  <a:srgbClr val="374151"/>
                </a:solidFill>
                <a:highlight>
                  <a:srgbClr val="F7F7F8"/>
                </a:highlight>
              </a:rPr>
              <a:t>Es importante destacar que el One Hot Encoder crea una columna binaria adicional (dummy variable) para cada categoría única, lo que puede aumentar la dimensionalidad de los datos.</a:t>
            </a:r>
            <a:endParaRPr sz="2000">
              <a:solidFill>
                <a:srgbClr val="374151"/>
              </a:solidFill>
              <a:highlight>
                <a:srgbClr val="F7F7F8"/>
              </a:highlight>
            </a:endParaRPr>
          </a:p>
          <a:p>
            <a:pPr indent="0" lvl="0" marL="0" rtl="0" algn="l">
              <a:spcBef>
                <a:spcPts val="0"/>
              </a:spcBef>
              <a:spcAft>
                <a:spcPts val="0"/>
              </a:spcAft>
              <a:buNone/>
            </a:pPr>
            <a:r>
              <a:t/>
            </a:r>
            <a:endParaRPr sz="1600">
              <a:solidFill>
                <a:srgbClr val="374151"/>
              </a:solidFill>
              <a:highlight>
                <a:srgbClr val="F7F7F8"/>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6"/>
          <p:cNvPicPr preferRelativeResize="0"/>
          <p:nvPr/>
        </p:nvPicPr>
        <p:blipFill>
          <a:blip r:embed="rId3">
            <a:alphaModFix/>
          </a:blip>
          <a:stretch>
            <a:fillRect/>
          </a:stretch>
        </p:blipFill>
        <p:spPr>
          <a:xfrm>
            <a:off x="152400" y="697500"/>
            <a:ext cx="8839200" cy="4158395"/>
          </a:xfrm>
          <a:prstGeom prst="rect">
            <a:avLst/>
          </a:prstGeom>
          <a:noFill/>
          <a:ln>
            <a:noFill/>
          </a:ln>
        </p:spPr>
      </p:pic>
      <p:sp>
        <p:nvSpPr>
          <p:cNvPr id="331" name="Google Shape;331;p56"/>
          <p:cNvSpPr txBox="1"/>
          <p:nvPr/>
        </p:nvSpPr>
        <p:spPr>
          <a:xfrm>
            <a:off x="922475" y="209675"/>
            <a:ext cx="7547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900">
                <a:solidFill>
                  <a:schemeClr val="dk1"/>
                </a:solidFill>
              </a:rPr>
              <a:t>One Hot Encoder aplicado al proyecto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7"/>
          <p:cNvSpPr txBox="1"/>
          <p:nvPr/>
        </p:nvSpPr>
        <p:spPr>
          <a:xfrm>
            <a:off x="525750" y="293550"/>
            <a:ext cx="8092500" cy="13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t>Imputación</a:t>
            </a:r>
            <a:r>
              <a:rPr lang="es-419" sz="1600"/>
              <a:t> de valores con KNN  </a:t>
            </a:r>
            <a:r>
              <a:rPr lang="es-419" sz="1600">
                <a:solidFill>
                  <a:srgbClr val="374151"/>
                </a:solidFill>
                <a:highlight>
                  <a:srgbClr val="F7F7F8"/>
                </a:highlight>
              </a:rPr>
              <a:t>(K-Nearest Neighbors)</a:t>
            </a:r>
            <a:endParaRPr sz="1600">
              <a:solidFill>
                <a:srgbClr val="374151"/>
              </a:solidFill>
              <a:highlight>
                <a:srgbClr val="F7F7F8"/>
              </a:highlight>
            </a:endParaRPr>
          </a:p>
          <a:p>
            <a:pPr indent="0" lvl="0" marL="0" rtl="0" algn="l">
              <a:spcBef>
                <a:spcPts val="0"/>
              </a:spcBef>
              <a:spcAft>
                <a:spcPts val="0"/>
              </a:spcAft>
              <a:buNone/>
            </a:pPr>
            <a:r>
              <a:t/>
            </a:r>
            <a:endParaRPr sz="1600">
              <a:solidFill>
                <a:srgbClr val="374151"/>
              </a:solidFill>
              <a:highlight>
                <a:srgbClr val="F7F7F8"/>
              </a:highlight>
            </a:endParaRPr>
          </a:p>
          <a:p>
            <a:pPr indent="0" lvl="0" marL="0" rtl="0" algn="l">
              <a:spcBef>
                <a:spcPts val="0"/>
              </a:spcBef>
              <a:spcAft>
                <a:spcPts val="0"/>
              </a:spcAft>
              <a:buNone/>
            </a:pPr>
            <a:r>
              <a:t/>
            </a:r>
            <a:endParaRPr>
              <a:solidFill>
                <a:srgbClr val="374151"/>
              </a:solidFill>
              <a:highlight>
                <a:srgbClr val="F7F7F8"/>
              </a:highlight>
            </a:endParaRPr>
          </a:p>
          <a:p>
            <a:pPr indent="0" lvl="0" marL="0" rtl="0" algn="l">
              <a:spcBef>
                <a:spcPts val="0"/>
              </a:spcBef>
              <a:spcAft>
                <a:spcPts val="0"/>
              </a:spcAft>
              <a:buNone/>
            </a:pPr>
            <a:r>
              <a:rPr lang="es-419">
                <a:solidFill>
                  <a:srgbClr val="374151"/>
                </a:solidFill>
                <a:highlight>
                  <a:srgbClr val="F7F7F8"/>
                </a:highlight>
              </a:rPr>
              <a:t>La imputación de valores con KNN (K-Nearest Neighbors) es una técnica utilizada para reemplazar valores faltantes en un conjunto de datos utilizando el enfoque de los vecinos más cercanos.</a:t>
            </a:r>
            <a:endParaRPr>
              <a:solidFill>
                <a:srgbClr val="374151"/>
              </a:solidFill>
              <a:highlight>
                <a:srgbClr val="F7F7F8"/>
              </a:highlight>
            </a:endParaRPr>
          </a:p>
        </p:txBody>
      </p:sp>
      <p:pic>
        <p:nvPicPr>
          <p:cNvPr id="337" name="Google Shape;337;p57"/>
          <p:cNvPicPr preferRelativeResize="0"/>
          <p:nvPr/>
        </p:nvPicPr>
        <p:blipFill>
          <a:blip r:embed="rId3">
            <a:alphaModFix/>
          </a:blip>
          <a:stretch>
            <a:fillRect/>
          </a:stretch>
        </p:blipFill>
        <p:spPr>
          <a:xfrm>
            <a:off x="348100" y="1769550"/>
            <a:ext cx="7842374" cy="3221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nvSpPr>
        <p:spPr>
          <a:xfrm>
            <a:off x="525750" y="293550"/>
            <a:ext cx="8092500" cy="366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a:solidFill>
                  <a:srgbClr val="374151"/>
                </a:solidFill>
                <a:highlight>
                  <a:srgbClr val="F7F7F8"/>
                </a:highlight>
              </a:rPr>
              <a:t>Oversampling con SMOTE</a:t>
            </a:r>
            <a:endParaRPr>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s-419">
                <a:solidFill>
                  <a:srgbClr val="374151"/>
                </a:solidFill>
                <a:highlight>
                  <a:srgbClr val="F7F7F8"/>
                </a:highlight>
              </a:rPr>
              <a:t>SMOTE (Synthetic Minority Over-sampling Technique) es una técnica utilizada en el procesamiento de datos desequilibrados para aumentar la cantidad de muestras de la clase minoritaria mediante la generación de muestras sintéticas.</a:t>
            </a:r>
            <a:endParaRPr>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s-419">
                <a:solidFill>
                  <a:srgbClr val="374151"/>
                </a:solidFill>
                <a:highlight>
                  <a:srgbClr val="F7F7F8"/>
                </a:highlight>
              </a:rPr>
              <a:t>La idea detrás de SMOTE es sintetizar nuevas muestras de la clase minoritaria al tomar en cuenta los patrones existentes en los datos. En lugar de simplemente replicar instancias existentes, SMOTE crea muestras sintéticas interpolando características entre las instancias originales y sus vecinos más cercanos.</a:t>
            </a:r>
            <a:endParaRPr>
              <a:solidFill>
                <a:srgbClr val="374151"/>
              </a:solidFill>
              <a:highlight>
                <a:srgbClr val="F7F7F8"/>
              </a:highlight>
            </a:endParaRPr>
          </a:p>
          <a:p>
            <a:pPr indent="0" lvl="0" marL="0" rtl="0" algn="l">
              <a:spcBef>
                <a:spcPts val="1500"/>
              </a:spcBef>
              <a:spcAft>
                <a:spcPts val="0"/>
              </a:spcAft>
              <a:buNone/>
            </a:pPr>
            <a:r>
              <a:t/>
            </a:r>
            <a:endParaRPr sz="1600">
              <a:solidFill>
                <a:srgbClr val="374151"/>
              </a:solidFill>
              <a:highlight>
                <a:srgbClr val="F7F7F8"/>
              </a:highlight>
            </a:endParaRPr>
          </a:p>
          <a:p>
            <a:pPr indent="0" lvl="0" marL="0" rtl="0" algn="l">
              <a:spcBef>
                <a:spcPts val="0"/>
              </a:spcBef>
              <a:spcAft>
                <a:spcPts val="0"/>
              </a:spcAft>
              <a:buNone/>
            </a:pPr>
            <a:r>
              <a:t/>
            </a:r>
            <a:endParaRPr sz="1600">
              <a:solidFill>
                <a:srgbClr val="374151"/>
              </a:solidFill>
              <a:highlight>
                <a:srgbClr val="F7F7F8"/>
              </a:highlight>
            </a:endParaRPr>
          </a:p>
          <a:p>
            <a:pPr indent="0" lvl="0" marL="0" rtl="0" algn="l">
              <a:spcBef>
                <a:spcPts val="0"/>
              </a:spcBef>
              <a:spcAft>
                <a:spcPts val="0"/>
              </a:spcAft>
              <a:buNone/>
            </a:pPr>
            <a:r>
              <a:t/>
            </a:r>
            <a:endParaRPr>
              <a:solidFill>
                <a:srgbClr val="374151"/>
              </a:solidFill>
              <a:highlight>
                <a:srgbClr val="F7F7F8"/>
              </a:highlight>
            </a:endParaRPr>
          </a:p>
          <a:p>
            <a:pPr indent="0" lvl="0" marL="0" rtl="0" algn="l">
              <a:spcBef>
                <a:spcPts val="0"/>
              </a:spcBef>
              <a:spcAft>
                <a:spcPts val="0"/>
              </a:spcAft>
              <a:buNone/>
            </a:pPr>
            <a:r>
              <a:t/>
            </a:r>
            <a:endParaRPr>
              <a:solidFill>
                <a:srgbClr val="374151"/>
              </a:solidFill>
              <a:highlight>
                <a:srgbClr val="F7F7F8"/>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9"/>
          <p:cNvPicPr preferRelativeResize="0"/>
          <p:nvPr/>
        </p:nvPicPr>
        <p:blipFill>
          <a:blip r:embed="rId3">
            <a:alphaModFix/>
          </a:blip>
          <a:stretch>
            <a:fillRect/>
          </a:stretch>
        </p:blipFill>
        <p:spPr>
          <a:xfrm>
            <a:off x="362050" y="195450"/>
            <a:ext cx="8267700" cy="4305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0"/>
          <p:cNvSpPr txBox="1"/>
          <p:nvPr/>
        </p:nvSpPr>
        <p:spPr>
          <a:xfrm>
            <a:off x="818100" y="339200"/>
            <a:ext cx="750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200"/>
              <a:t>Primer modelo.</a:t>
            </a:r>
            <a:endParaRPr sz="2200"/>
          </a:p>
        </p:txBody>
      </p:sp>
      <p:pic>
        <p:nvPicPr>
          <p:cNvPr id="353" name="Google Shape;353;p60"/>
          <p:cNvPicPr preferRelativeResize="0"/>
          <p:nvPr/>
        </p:nvPicPr>
        <p:blipFill>
          <a:blip r:embed="rId3">
            <a:alphaModFix/>
          </a:blip>
          <a:stretch>
            <a:fillRect/>
          </a:stretch>
        </p:blipFill>
        <p:spPr>
          <a:xfrm>
            <a:off x="932200" y="1356475"/>
            <a:ext cx="7279601" cy="2967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nvSpPr>
        <p:spPr>
          <a:xfrm>
            <a:off x="1599475" y="2294700"/>
            <a:ext cx="589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Inter"/>
                <a:ea typeface="Inter"/>
                <a:cs typeface="Inter"/>
                <a:sym typeface="Inter"/>
              </a:rPr>
              <a:t>Sprint 4 (30/05/2023 - 05/06/2023)</a:t>
            </a:r>
            <a:endParaRPr b="1" sz="2400">
              <a:solidFill>
                <a:schemeClr val="lt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aphicFrame>
        <p:nvGraphicFramePr>
          <p:cNvPr id="363" name="Google Shape;363;p62"/>
          <p:cNvGraphicFramePr/>
          <p:nvPr/>
        </p:nvGraphicFramePr>
        <p:xfrm>
          <a:off x="952500" y="1062628"/>
          <a:ext cx="3000000" cy="3000000"/>
        </p:xfrm>
        <a:graphic>
          <a:graphicData uri="http://schemas.openxmlformats.org/drawingml/2006/table">
            <a:tbl>
              <a:tblPr>
                <a:noFill/>
                <a:tableStyleId>{B44F5216-CD07-4C75-B02C-671B98C06ADE}</a:tableStyleId>
              </a:tblPr>
              <a:tblGrid>
                <a:gridCol w="3619500"/>
                <a:gridCol w="3619500"/>
              </a:tblGrid>
              <a:tr h="373700">
                <a:tc>
                  <a:txBody>
                    <a:bodyPr/>
                    <a:lstStyle/>
                    <a:p>
                      <a:pPr indent="0" lvl="0" marL="0" rtl="0" algn="l">
                        <a:spcBef>
                          <a:spcPts val="0"/>
                        </a:spcBef>
                        <a:spcAft>
                          <a:spcPts val="0"/>
                        </a:spcAft>
                        <a:buNone/>
                      </a:pPr>
                      <a:r>
                        <a:rPr lang="es-419"/>
                        <a:t>Actividad</a:t>
                      </a:r>
                      <a:endParaRPr/>
                    </a:p>
                  </a:txBody>
                  <a:tcPr marT="91425" marB="91425" marR="91425" marL="91425"/>
                </a:tc>
                <a:tc>
                  <a:txBody>
                    <a:bodyPr/>
                    <a:lstStyle/>
                    <a:p>
                      <a:pPr indent="0" lvl="0" marL="0" rtl="0" algn="l">
                        <a:spcBef>
                          <a:spcPts val="0"/>
                        </a:spcBef>
                        <a:spcAft>
                          <a:spcPts val="0"/>
                        </a:spcAft>
                        <a:buNone/>
                      </a:pPr>
                      <a:r>
                        <a:rPr lang="es-419"/>
                        <a:t>Status</a:t>
                      </a:r>
                      <a:endParaRPr/>
                    </a:p>
                  </a:txBody>
                  <a:tcPr marT="91425" marB="91425" marR="91425" marL="91425"/>
                </a:tc>
              </a:tr>
              <a:tr h="712125">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1.-  Probar diferentes técnicas para hacer fine tunning (primero separar muestras y después hacer oversampling)</a:t>
                      </a:r>
                      <a:endParaRPr b="1" sz="1200">
                        <a:solidFill>
                          <a:schemeClr val="dk1"/>
                        </a:solidFill>
                      </a:endParaRPr>
                    </a:p>
                  </a:txBody>
                  <a:tcPr marT="91425" marB="91425" marR="91425" marL="91425"/>
                </a:tc>
                <a:tc>
                  <a:txBody>
                    <a:bodyPr/>
                    <a:lstStyle/>
                    <a:p>
                      <a:pPr indent="0" lvl="0" marL="0" rtl="0" algn="l">
                        <a:spcBef>
                          <a:spcPts val="0"/>
                        </a:spcBef>
                        <a:spcAft>
                          <a:spcPts val="0"/>
                        </a:spcAft>
                        <a:buNone/>
                      </a:pPr>
                      <a:r>
                        <a:rPr lang="es-419"/>
                        <a:t>Terminado</a:t>
                      </a:r>
                      <a:endParaRPr/>
                    </a:p>
                  </a:txBody>
                  <a:tcPr marT="91425" marB="91425" marR="91425" marL="91425"/>
                </a:tc>
              </a:tr>
              <a:tr h="1093050">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2.-</a:t>
                      </a:r>
                      <a:r>
                        <a:rPr b="1" lang="es-419" sz="1200">
                          <a:solidFill>
                            <a:schemeClr val="dk1"/>
                          </a:solidFill>
                        </a:rPr>
                        <a:t> Probar diferentes técnicas para hacer fine tunning (primero separar muestras y después hacer undersampling)</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s-419"/>
                        <a:t>Terminado</a:t>
                      </a:r>
                      <a:endParaRPr/>
                    </a:p>
                  </a:txBody>
                  <a:tcPr marT="91425" marB="91425" marR="91425" marL="91425"/>
                </a:tc>
              </a:tr>
              <a:tr h="742625">
                <a:tc>
                  <a:txBody>
                    <a:bodyPr/>
                    <a:lstStyle/>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rPr>
                        <a:t>3</a:t>
                      </a:r>
                      <a:r>
                        <a:rPr b="1" lang="es-419" sz="1200">
                          <a:solidFill>
                            <a:schemeClr val="dk1"/>
                          </a:solidFill>
                        </a:rPr>
                        <a:t>.- Probar diferentes técnicas para hacer fine tunning (XGBOOST)</a:t>
                      </a:r>
                      <a:endParaRPr b="1" sz="12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419">
                          <a:solidFill>
                            <a:schemeClr val="dk1"/>
                          </a:solidFill>
                        </a:rPr>
                        <a:t>Terminado</a:t>
                      </a:r>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3"/>
          <p:cNvSpPr txBox="1"/>
          <p:nvPr/>
        </p:nvSpPr>
        <p:spPr>
          <a:xfrm>
            <a:off x="818100" y="339200"/>
            <a:ext cx="750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200"/>
              <a:t>Separar “X_train” y “y_train” antes de Oversampling</a:t>
            </a:r>
            <a:r>
              <a:rPr lang="es-419" sz="2200"/>
              <a:t>.</a:t>
            </a:r>
            <a:endParaRPr sz="2200"/>
          </a:p>
        </p:txBody>
      </p:sp>
      <p:pic>
        <p:nvPicPr>
          <p:cNvPr id="369" name="Google Shape;369;p63"/>
          <p:cNvPicPr preferRelativeResize="0"/>
          <p:nvPr/>
        </p:nvPicPr>
        <p:blipFill>
          <a:blip r:embed="rId3">
            <a:alphaModFix/>
          </a:blip>
          <a:stretch>
            <a:fillRect/>
          </a:stretch>
        </p:blipFill>
        <p:spPr>
          <a:xfrm>
            <a:off x="1384850" y="965500"/>
            <a:ext cx="5887213" cy="3976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4"/>
          <p:cNvSpPr txBox="1"/>
          <p:nvPr/>
        </p:nvSpPr>
        <p:spPr>
          <a:xfrm>
            <a:off x="818100" y="339200"/>
            <a:ext cx="7507800" cy="54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200"/>
              <a:t>Undersampling</a:t>
            </a:r>
            <a:r>
              <a:rPr lang="es-419" sz="2200"/>
              <a:t>.</a:t>
            </a:r>
            <a:endParaRPr sz="2200"/>
          </a:p>
          <a:p>
            <a:pPr indent="0" lvl="0" marL="0" rtl="0" algn="l">
              <a:spcBef>
                <a:spcPts val="0"/>
              </a:spcBef>
              <a:spcAft>
                <a:spcPts val="0"/>
              </a:spcAft>
              <a:buNone/>
            </a:pPr>
            <a:r>
              <a:t/>
            </a:r>
            <a:endParaRPr sz="2200"/>
          </a:p>
          <a:p>
            <a:pPr indent="0" lvl="0" marL="0" rtl="0" algn="l">
              <a:lnSpc>
                <a:spcPct val="115000"/>
              </a:lnSpc>
              <a:spcBef>
                <a:spcPts val="0"/>
              </a:spcBef>
              <a:spcAft>
                <a:spcPts val="0"/>
              </a:spcAft>
              <a:buClr>
                <a:schemeClr val="dk1"/>
              </a:buClr>
              <a:buSzPts val="1100"/>
              <a:buFont typeface="Arial"/>
              <a:buNone/>
            </a:pPr>
            <a:r>
              <a:rPr lang="es-419">
                <a:solidFill>
                  <a:srgbClr val="374151"/>
                </a:solidFill>
                <a:highlight>
                  <a:srgbClr val="F7F7F8"/>
                </a:highlight>
              </a:rPr>
              <a:t>El submuestreo, conocido como undersampling en inglés, es una técnica utilizada en el aprendizaje automático para abordar problemas de desequilibrio de clases en conjuntos de datos. En un problema de desequilibrio de clases, una clase está subrepresentada en comparación con las demás, lo que puede llevar a que el modelo tenga dificultades para aprender y predecir correctamente la clase minoritaria.</a:t>
            </a:r>
            <a:endParaRPr>
              <a:solidFill>
                <a:srgbClr val="374151"/>
              </a:solidFill>
              <a:highlight>
                <a:srgbClr val="F7F7F8"/>
              </a:highlight>
            </a:endParaRPr>
          </a:p>
          <a:p>
            <a:pPr indent="0" lvl="0" marL="0" rtl="0" algn="l">
              <a:lnSpc>
                <a:spcPct val="115000"/>
              </a:lnSpc>
              <a:spcBef>
                <a:spcPts val="1500"/>
              </a:spcBef>
              <a:spcAft>
                <a:spcPts val="0"/>
              </a:spcAft>
              <a:buNone/>
            </a:pPr>
            <a:r>
              <a:rPr lang="es-419">
                <a:solidFill>
                  <a:srgbClr val="374151"/>
                </a:solidFill>
                <a:highlight>
                  <a:srgbClr val="F7F7F8"/>
                </a:highlight>
              </a:rPr>
              <a:t>El submuestreo consiste en reducir la cantidad de muestras de la clase mayoritaria para igualarla con la cantidad de muestras de la clase minoritaria. Esto se logra seleccionando un subconjunto aleatorio de muestras de la clase mayoritaria.</a:t>
            </a:r>
            <a:endParaRPr>
              <a:solidFill>
                <a:srgbClr val="374151"/>
              </a:solidFill>
              <a:highlight>
                <a:srgbClr val="F7F7F8"/>
              </a:highlight>
            </a:endParaRPr>
          </a:p>
          <a:p>
            <a:pPr indent="0" lvl="0" marL="0" rtl="0" algn="l">
              <a:lnSpc>
                <a:spcPct val="115000"/>
              </a:lnSpc>
              <a:spcBef>
                <a:spcPts val="1500"/>
              </a:spcBef>
              <a:spcAft>
                <a:spcPts val="0"/>
              </a:spcAft>
              <a:buNone/>
            </a:pPr>
            <a:r>
              <a:rPr lang="es-419">
                <a:solidFill>
                  <a:srgbClr val="374151"/>
                </a:solidFill>
                <a:highlight>
                  <a:srgbClr val="F7F7F8"/>
                </a:highlight>
              </a:rPr>
              <a:t>Es importante tener en cuenta que el submuestreo puede resultar en la pérdida de información valiosa y, en algunos casos, puede aumentar el riesgo de sobreajuste. Por lo tanto, es recomendable evaluar cuidadosamente los resultados y considerar otras técnicas, como el sobremuestreo o las técnicas de combinación de muestras, dependiendo del caso específico.</a:t>
            </a:r>
            <a:endParaRPr sz="16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t/>
            </a:r>
            <a:endParaRPr>
              <a:solidFill>
                <a:srgbClr val="374151"/>
              </a:solidFill>
              <a:highlight>
                <a:srgbClr val="F7F7F8"/>
              </a:highlight>
            </a:endParaRPr>
          </a:p>
          <a:p>
            <a:pPr indent="0" lvl="0" marL="0" rtl="0" algn="l">
              <a:spcBef>
                <a:spcPts val="1500"/>
              </a:spcBef>
              <a:spcAft>
                <a:spcPts val="0"/>
              </a:spcAft>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104" name="Google Shape;104;p20"/>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105" name="Google Shape;105;p20"/>
          <p:cNvSpPr txBox="1"/>
          <p:nvPr/>
        </p:nvSpPr>
        <p:spPr>
          <a:xfrm>
            <a:off x="608625" y="727075"/>
            <a:ext cx="6938100" cy="3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Se </a:t>
            </a:r>
            <a:r>
              <a:rPr lang="es-419" sz="1200">
                <a:solidFill>
                  <a:srgbClr val="3E3E3E"/>
                </a:solidFill>
                <a:latin typeface="Inter Medium"/>
                <a:ea typeface="Inter Medium"/>
                <a:cs typeface="Inter Medium"/>
                <a:sym typeface="Inter Medium"/>
              </a:rPr>
              <a:t>cumplió</a:t>
            </a:r>
            <a:r>
              <a:rPr lang="es-419" sz="1200">
                <a:solidFill>
                  <a:srgbClr val="3E3E3E"/>
                </a:solidFill>
                <a:latin typeface="Inter Medium"/>
                <a:ea typeface="Inter Medium"/>
                <a:cs typeface="Inter Medium"/>
                <a:sym typeface="Inter Medium"/>
              </a:rPr>
              <a:t> con el objetivo del proyecto que era encontrar las variables </a:t>
            </a:r>
            <a:r>
              <a:rPr lang="es-419" sz="1200">
                <a:solidFill>
                  <a:srgbClr val="3E3E3E"/>
                </a:solidFill>
                <a:latin typeface="Inter Medium"/>
                <a:ea typeface="Inter Medium"/>
                <a:cs typeface="Inter Medium"/>
                <a:sym typeface="Inter Medium"/>
              </a:rPr>
              <a:t>más</a:t>
            </a:r>
            <a:r>
              <a:rPr lang="es-419" sz="1200">
                <a:solidFill>
                  <a:srgbClr val="3E3E3E"/>
                </a:solidFill>
                <a:latin typeface="Inter Medium"/>
                <a:ea typeface="Inter Medium"/>
                <a:cs typeface="Inter Medium"/>
                <a:sym typeface="Inter Medium"/>
              </a:rPr>
              <a:t> determinantes para segregar entre positivos y negativos.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Debido a que en otros proyectos similares se han obtenido modelos que funcionaron de manera satisfactoria  para analizar el riesgo de que </a:t>
            </a:r>
            <a:r>
              <a:rPr lang="es-419" sz="1200">
                <a:solidFill>
                  <a:srgbClr val="3E3E3E"/>
                </a:solidFill>
                <a:latin typeface="Inter Medium"/>
                <a:ea typeface="Inter Medium"/>
                <a:cs typeface="Inter Medium"/>
                <a:sym typeface="Inter Medium"/>
              </a:rPr>
              <a:t>un cliente</a:t>
            </a:r>
            <a:r>
              <a:rPr lang="es-419" sz="1200">
                <a:solidFill>
                  <a:srgbClr val="3E3E3E"/>
                </a:solidFill>
                <a:latin typeface="Inter Medium"/>
                <a:ea typeface="Inter Medium"/>
                <a:cs typeface="Inter Medium"/>
                <a:sym typeface="Inter Medium"/>
              </a:rPr>
              <a:t> no pague el </a:t>
            </a:r>
            <a:r>
              <a:rPr lang="es-419" sz="1200">
                <a:solidFill>
                  <a:srgbClr val="3E3E3E"/>
                </a:solidFill>
                <a:latin typeface="Inter Medium"/>
                <a:ea typeface="Inter Medium"/>
                <a:cs typeface="Inter Medium"/>
                <a:sym typeface="Inter Medium"/>
              </a:rPr>
              <a:t>crédito</a:t>
            </a:r>
            <a:r>
              <a:rPr lang="es-419" sz="1200">
                <a:solidFill>
                  <a:srgbClr val="3E3E3E"/>
                </a:solidFill>
                <a:latin typeface="Inter Medium"/>
                <a:ea typeface="Inter Medium"/>
                <a:cs typeface="Inter Medium"/>
                <a:sym typeface="Inter Medium"/>
              </a:rPr>
              <a:t> considero que el proyecto que </a:t>
            </a:r>
            <a:r>
              <a:rPr lang="es-419" sz="1200">
                <a:solidFill>
                  <a:srgbClr val="3E3E3E"/>
                </a:solidFill>
                <a:latin typeface="Inter Medium"/>
                <a:ea typeface="Inter Medium"/>
                <a:cs typeface="Inter Medium"/>
                <a:sym typeface="Inter Medium"/>
              </a:rPr>
              <a:t>escogí</a:t>
            </a:r>
            <a:r>
              <a:rPr lang="es-419" sz="1200">
                <a:solidFill>
                  <a:srgbClr val="3E3E3E"/>
                </a:solidFill>
                <a:latin typeface="Inter Medium"/>
                <a:ea typeface="Inter Medium"/>
                <a:cs typeface="Inter Medium"/>
                <a:sym typeface="Inter Medium"/>
              </a:rPr>
              <a:t> se puede realizar con </a:t>
            </a:r>
            <a:r>
              <a:rPr lang="es-419" sz="1200">
                <a:solidFill>
                  <a:srgbClr val="3E3E3E"/>
                </a:solidFill>
                <a:latin typeface="Inter Medium"/>
                <a:ea typeface="Inter Medium"/>
                <a:cs typeface="Inter Medium"/>
                <a:sym typeface="Inter Medium"/>
              </a:rPr>
              <a:t>éxito</a:t>
            </a:r>
            <a:r>
              <a:rPr lang="es-419" sz="1200">
                <a:solidFill>
                  <a:srgbClr val="3E3E3E"/>
                </a:solidFill>
                <a:latin typeface="Inter Medium"/>
                <a:ea typeface="Inter Medium"/>
                <a:cs typeface="Inter Medium"/>
                <a:sym typeface="Inter Medium"/>
              </a:rPr>
              <a:t> y tener un buen desempeño.</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65"/>
          <p:cNvPicPr preferRelativeResize="0"/>
          <p:nvPr/>
        </p:nvPicPr>
        <p:blipFill>
          <a:blip r:embed="rId3">
            <a:alphaModFix/>
          </a:blip>
          <a:stretch>
            <a:fillRect/>
          </a:stretch>
        </p:blipFill>
        <p:spPr>
          <a:xfrm>
            <a:off x="327575" y="152400"/>
            <a:ext cx="7979982" cy="48387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6"/>
          <p:cNvSpPr txBox="1"/>
          <p:nvPr/>
        </p:nvSpPr>
        <p:spPr>
          <a:xfrm>
            <a:off x="849900" y="72175"/>
            <a:ext cx="7444200" cy="546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2200">
                <a:solidFill>
                  <a:srgbClr val="374151"/>
                </a:solidFill>
                <a:highlight>
                  <a:srgbClr val="F7F7F8"/>
                </a:highlight>
              </a:rPr>
              <a:t>XGBOOST</a:t>
            </a:r>
            <a:endParaRPr b="1" sz="22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s-419">
                <a:solidFill>
                  <a:srgbClr val="374151"/>
                </a:solidFill>
                <a:highlight>
                  <a:srgbClr val="F7F7F8"/>
                </a:highlight>
              </a:rPr>
              <a:t>XGBoost (Extreme Gradient Boosting) es una biblioteca de aprendizaje automático basada en árboles de decisión y optimizada para mejorar el rendimiento y la precisión en diversos problemas de regresión y clasificación.</a:t>
            </a:r>
            <a:endParaRPr>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s-419">
                <a:solidFill>
                  <a:srgbClr val="374151"/>
                </a:solidFill>
                <a:highlight>
                  <a:srgbClr val="F7F7F8"/>
                </a:highlight>
              </a:rPr>
              <a:t>La principal característica distintiva de XGBoost es su algoritmo de boosting, que combina de manera secuencial múltiples árboles de decisión débiles para crear un modelo más fuerte y preciso. Cada árbol de decisión se entrena para corregir los errores del modelo anterior, de modo que el modelo final se enfoque en los ejemplos difíciles de clasificar o predecir.</a:t>
            </a:r>
            <a:endParaRPr>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s-419">
                <a:solidFill>
                  <a:srgbClr val="374151"/>
                </a:solidFill>
                <a:highlight>
                  <a:srgbClr val="F7F7F8"/>
                </a:highlight>
              </a:rPr>
              <a:t>XGBoost utiliza una función de pérdida personalizable para medir el error del modelo y guiar el proceso de construcción de los árboles. También incluye regularización para evitar el sobreajuste y controlar la complejidad del modelo.</a:t>
            </a:r>
            <a:endParaRPr>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s-419">
                <a:solidFill>
                  <a:srgbClr val="374151"/>
                </a:solidFill>
                <a:highlight>
                  <a:srgbClr val="F7F7F8"/>
                </a:highlight>
              </a:rPr>
              <a:t>Además, XGBoost utiliza una técnica llamada "gradient boosting", que calcula los gradientes de la función de pérdida para actualizar los pesos de los árboles en cada iteración. Esto permite que el modelo se enfoque en los errores más importantes y acelera el proceso de aprendizaje.</a:t>
            </a:r>
            <a:endParaRPr>
              <a:solidFill>
                <a:srgbClr val="374151"/>
              </a:solidFill>
              <a:highlight>
                <a:srgbClr val="F7F7F8"/>
              </a:highlight>
            </a:endParaRPr>
          </a:p>
          <a:p>
            <a:pPr indent="0" lvl="0" marL="0" rtl="0" algn="l">
              <a:spcBef>
                <a:spcPts val="150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graphicFrame>
        <p:nvGraphicFramePr>
          <p:cNvPr id="389" name="Google Shape;389;p67"/>
          <p:cNvGraphicFramePr/>
          <p:nvPr/>
        </p:nvGraphicFramePr>
        <p:xfrm>
          <a:off x="952500" y="577250"/>
          <a:ext cx="3000000" cy="3000000"/>
        </p:xfrm>
        <a:graphic>
          <a:graphicData uri="http://schemas.openxmlformats.org/drawingml/2006/table">
            <a:tbl>
              <a:tblPr>
                <a:noFill/>
                <a:tableStyleId>{B44F5216-CD07-4C75-B02C-671B98C06ADE}</a:tableStyleId>
              </a:tblPr>
              <a:tblGrid>
                <a:gridCol w="2413000"/>
                <a:gridCol w="2413000"/>
                <a:gridCol w="2413000"/>
              </a:tblGrid>
              <a:tr h="790300">
                <a:tc>
                  <a:txBody>
                    <a:bodyPr/>
                    <a:lstStyle/>
                    <a:p>
                      <a:pPr indent="0" lvl="0" marL="0" rtl="0" algn="l">
                        <a:spcBef>
                          <a:spcPts val="0"/>
                        </a:spcBef>
                        <a:spcAft>
                          <a:spcPts val="0"/>
                        </a:spcAft>
                        <a:buNone/>
                      </a:pPr>
                      <a:r>
                        <a:rPr lang="es-419"/>
                        <a:t>MODELO</a:t>
                      </a:r>
                      <a:endParaRPr/>
                    </a:p>
                  </a:txBody>
                  <a:tcPr marT="91425" marB="91425" marR="91425" marL="91425"/>
                </a:tc>
                <a:tc>
                  <a:txBody>
                    <a:bodyPr/>
                    <a:lstStyle/>
                    <a:p>
                      <a:pPr indent="0" lvl="0" marL="0" rtl="0" algn="l">
                        <a:spcBef>
                          <a:spcPts val="0"/>
                        </a:spcBef>
                        <a:spcAft>
                          <a:spcPts val="0"/>
                        </a:spcAft>
                        <a:buNone/>
                      </a:pPr>
                      <a:r>
                        <a:rPr lang="es-419"/>
                        <a:t>F1 SCORE</a:t>
                      </a:r>
                      <a:endParaRPr/>
                    </a:p>
                  </a:txBody>
                  <a:tcPr marT="91425" marB="91425" marR="91425" marL="91425"/>
                </a:tc>
                <a:tc>
                  <a:txBody>
                    <a:bodyPr/>
                    <a:lstStyle/>
                    <a:p>
                      <a:pPr indent="0" lvl="0" marL="0" rtl="0" algn="l">
                        <a:spcBef>
                          <a:spcPts val="0"/>
                        </a:spcBef>
                        <a:spcAft>
                          <a:spcPts val="0"/>
                        </a:spcAft>
                        <a:buNone/>
                      </a:pPr>
                      <a:r>
                        <a:rPr lang="es-419"/>
                        <a:t>OBSERVACIONES</a:t>
                      </a:r>
                      <a:endParaRPr/>
                    </a:p>
                  </a:txBody>
                  <a:tcPr marT="91425" marB="91425" marR="91425" marL="91425"/>
                </a:tc>
              </a:tr>
              <a:tr h="759975">
                <a:tc>
                  <a:txBody>
                    <a:bodyPr/>
                    <a:lstStyle/>
                    <a:p>
                      <a:pPr indent="0" lvl="0" marL="0" rtl="0" algn="l">
                        <a:spcBef>
                          <a:spcPts val="0"/>
                        </a:spcBef>
                        <a:spcAft>
                          <a:spcPts val="0"/>
                        </a:spcAft>
                        <a:buNone/>
                      </a:pPr>
                      <a:r>
                        <a:rPr lang="es-419"/>
                        <a:t>Regresion Logistica</a:t>
                      </a:r>
                      <a:endParaRPr/>
                    </a:p>
                  </a:txBody>
                  <a:tcPr marT="91425" marB="91425" marR="91425" marL="91425"/>
                </a:tc>
                <a:tc>
                  <a:txBody>
                    <a:bodyPr/>
                    <a:lstStyle/>
                    <a:p>
                      <a:pPr indent="0" lvl="0" marL="0" rtl="0" algn="l">
                        <a:spcBef>
                          <a:spcPts val="0"/>
                        </a:spcBef>
                        <a:spcAft>
                          <a:spcPts val="0"/>
                        </a:spcAft>
                        <a:buNone/>
                      </a:pPr>
                      <a:r>
                        <a:rPr lang="es-419"/>
                        <a:t>0.69</a:t>
                      </a:r>
                      <a:endParaRPr/>
                    </a:p>
                  </a:txBody>
                  <a:tcPr marT="91425" marB="91425" marR="91425" marL="91425"/>
                </a:tc>
                <a:tc>
                  <a:txBody>
                    <a:bodyPr/>
                    <a:lstStyle/>
                    <a:p>
                      <a:pPr indent="0" lvl="0" marL="0" rtl="0" algn="l">
                        <a:spcBef>
                          <a:spcPts val="0"/>
                        </a:spcBef>
                        <a:spcAft>
                          <a:spcPts val="0"/>
                        </a:spcAft>
                        <a:buNone/>
                      </a:pPr>
                      <a:r>
                        <a:rPr lang="es-419"/>
                        <a:t>Este modelo se </a:t>
                      </a:r>
                      <a:r>
                        <a:rPr lang="es-419"/>
                        <a:t>entrenó haciendo</a:t>
                      </a:r>
                      <a:r>
                        <a:rPr lang="es-419"/>
                        <a:t> oversampling y </a:t>
                      </a:r>
                      <a:r>
                        <a:rPr lang="es-419"/>
                        <a:t>después</a:t>
                      </a:r>
                      <a:r>
                        <a:rPr lang="es-419"/>
                        <a:t> separando las muestras.</a:t>
                      </a:r>
                      <a:endParaRPr/>
                    </a:p>
                  </a:txBody>
                  <a:tcPr marT="91425" marB="91425" marR="91425" marL="91425"/>
                </a:tc>
              </a:tr>
              <a:tr h="759975">
                <a:tc>
                  <a:txBody>
                    <a:bodyPr/>
                    <a:lstStyle/>
                    <a:p>
                      <a:pPr indent="0" lvl="0" marL="0" rtl="0" algn="l">
                        <a:spcBef>
                          <a:spcPts val="0"/>
                        </a:spcBef>
                        <a:spcAft>
                          <a:spcPts val="0"/>
                        </a:spcAft>
                        <a:buNone/>
                      </a:pPr>
                      <a:r>
                        <a:rPr lang="es-419"/>
                        <a:t>Regresion Logistica</a:t>
                      </a:r>
                      <a:endParaRPr/>
                    </a:p>
                  </a:txBody>
                  <a:tcPr marT="91425" marB="91425" marR="91425" marL="91425"/>
                </a:tc>
                <a:tc>
                  <a:txBody>
                    <a:bodyPr/>
                    <a:lstStyle/>
                    <a:p>
                      <a:pPr indent="0" lvl="0" marL="0" rtl="0" algn="l">
                        <a:spcBef>
                          <a:spcPts val="0"/>
                        </a:spcBef>
                        <a:spcAft>
                          <a:spcPts val="0"/>
                        </a:spcAft>
                        <a:buNone/>
                      </a:pPr>
                      <a:r>
                        <a:rPr lang="es-419"/>
                        <a:t>0.52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s-419">
                          <a:solidFill>
                            <a:schemeClr val="dk1"/>
                          </a:solidFill>
                        </a:rPr>
                        <a:t>Este modelo se entrenó  separando las muestras y posteriormente haciendo oversampling.</a:t>
                      </a:r>
                      <a:endParaRPr/>
                    </a:p>
                  </a:txBody>
                  <a:tcPr marT="91425" marB="91425" marR="91425" marL="91425"/>
                </a:tc>
              </a:tr>
              <a:tr h="759975">
                <a:tc>
                  <a:txBody>
                    <a:bodyPr/>
                    <a:lstStyle/>
                    <a:p>
                      <a:pPr indent="0" lvl="0" marL="0" rtl="0" algn="l">
                        <a:spcBef>
                          <a:spcPts val="0"/>
                        </a:spcBef>
                        <a:spcAft>
                          <a:spcPts val="0"/>
                        </a:spcAft>
                        <a:buNone/>
                      </a:pPr>
                      <a:r>
                        <a:rPr lang="es-419"/>
                        <a:t>XGBOOST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s-419"/>
                        <a:t>Aún</a:t>
                      </a:r>
                      <a:r>
                        <a:rPr lang="es-419"/>
                        <a:t> no obtengo rendimientos buenos con este enfoque</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8"/>
          <p:cNvSpPr txBox="1"/>
          <p:nvPr/>
        </p:nvSpPr>
        <p:spPr>
          <a:xfrm>
            <a:off x="1599475" y="2294700"/>
            <a:ext cx="589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Inter"/>
                <a:ea typeface="Inter"/>
                <a:cs typeface="Inter"/>
                <a:sym typeface="Inter"/>
              </a:rPr>
              <a:t>Sprint 5 (06/06/2023 - 12/06/2023)</a:t>
            </a:r>
            <a:endParaRPr b="1" sz="2400">
              <a:solidFill>
                <a:schemeClr val="lt1"/>
              </a:solidFill>
              <a:latin typeface="Inter"/>
              <a:ea typeface="Inter"/>
              <a:cs typeface="Inter"/>
              <a:sym typeface="Inte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9"/>
          <p:cNvSpPr txBox="1"/>
          <p:nvPr/>
        </p:nvSpPr>
        <p:spPr>
          <a:xfrm>
            <a:off x="849900" y="755400"/>
            <a:ext cx="7444200" cy="363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2200">
                <a:solidFill>
                  <a:srgbClr val="374151"/>
                </a:solidFill>
                <a:highlight>
                  <a:srgbClr val="F7F7F8"/>
                </a:highlight>
              </a:rPr>
              <a:t>Error al calcular F1 Score en el modelo de </a:t>
            </a:r>
            <a:r>
              <a:rPr b="1" lang="es-419" sz="2200">
                <a:solidFill>
                  <a:srgbClr val="374151"/>
                </a:solidFill>
                <a:highlight>
                  <a:srgbClr val="F7F7F8"/>
                </a:highlight>
              </a:rPr>
              <a:t>regresión</a:t>
            </a:r>
            <a:r>
              <a:rPr b="1" lang="es-419" sz="2200">
                <a:solidFill>
                  <a:srgbClr val="374151"/>
                </a:solidFill>
                <a:highlight>
                  <a:srgbClr val="F7F7F8"/>
                </a:highlight>
              </a:rPr>
              <a:t> </a:t>
            </a:r>
            <a:r>
              <a:rPr b="1" lang="es-419" sz="2200">
                <a:solidFill>
                  <a:srgbClr val="374151"/>
                </a:solidFill>
                <a:highlight>
                  <a:srgbClr val="F7F7F8"/>
                </a:highlight>
              </a:rPr>
              <a:t>logística</a:t>
            </a:r>
            <a:r>
              <a:rPr b="1" lang="es-419" sz="2200">
                <a:solidFill>
                  <a:srgbClr val="374151"/>
                </a:solidFill>
                <a:highlight>
                  <a:srgbClr val="F7F7F8"/>
                </a:highlight>
              </a:rPr>
              <a:t>.</a:t>
            </a:r>
            <a:endParaRPr b="1" sz="2200">
              <a:solidFill>
                <a:srgbClr val="374151"/>
              </a:solidFill>
              <a:highlight>
                <a:srgbClr val="F7F7F8"/>
              </a:highlight>
            </a:endParaRPr>
          </a:p>
          <a:p>
            <a:pPr indent="0" lvl="0" marL="0" rtl="0" algn="l">
              <a:lnSpc>
                <a:spcPct val="115000"/>
              </a:lnSpc>
              <a:spcBef>
                <a:spcPts val="1500"/>
              </a:spcBef>
              <a:spcAft>
                <a:spcPts val="0"/>
              </a:spcAft>
              <a:buNone/>
            </a:pPr>
            <a:r>
              <a:t/>
            </a:r>
            <a:endParaRPr b="1" sz="2200">
              <a:solidFill>
                <a:srgbClr val="374151"/>
              </a:solidFill>
              <a:highlight>
                <a:srgbClr val="F7F7F8"/>
              </a:highlight>
            </a:endParaRPr>
          </a:p>
          <a:p>
            <a:pPr indent="0" lvl="0" marL="0" rtl="0" algn="l">
              <a:lnSpc>
                <a:spcPct val="115000"/>
              </a:lnSpc>
              <a:spcBef>
                <a:spcPts val="1500"/>
              </a:spcBef>
              <a:spcAft>
                <a:spcPts val="0"/>
              </a:spcAft>
              <a:buNone/>
            </a:pPr>
            <a:r>
              <a:rPr lang="es-419">
                <a:solidFill>
                  <a:srgbClr val="374151"/>
                </a:solidFill>
                <a:highlight>
                  <a:srgbClr val="F7F7F8"/>
                </a:highlight>
              </a:rPr>
              <a:t>El primer modelo que realice con </a:t>
            </a:r>
            <a:r>
              <a:rPr lang="es-419">
                <a:solidFill>
                  <a:srgbClr val="374151"/>
                </a:solidFill>
                <a:highlight>
                  <a:srgbClr val="F7F7F8"/>
                </a:highlight>
              </a:rPr>
              <a:t>regresión</a:t>
            </a:r>
            <a:r>
              <a:rPr lang="es-419">
                <a:solidFill>
                  <a:srgbClr val="374151"/>
                </a:solidFill>
                <a:highlight>
                  <a:srgbClr val="F7F7F8"/>
                </a:highlight>
              </a:rPr>
              <a:t> </a:t>
            </a:r>
            <a:r>
              <a:rPr lang="es-419">
                <a:solidFill>
                  <a:srgbClr val="374151"/>
                </a:solidFill>
                <a:highlight>
                  <a:srgbClr val="F7F7F8"/>
                </a:highlight>
              </a:rPr>
              <a:t>logística haciendo el oversampling antes de  separar en train y test me había dado como resultado un F1 score = 0.69,</a:t>
            </a:r>
            <a:r>
              <a:rPr lang="es-419">
                <a:solidFill>
                  <a:srgbClr val="374151"/>
                </a:solidFill>
                <a:highlight>
                  <a:srgbClr val="F7F7F8"/>
                </a:highlight>
              </a:rPr>
              <a:t>  posteriormente fue cuando cometí el error de agregar un </a:t>
            </a:r>
            <a:r>
              <a:rPr lang="es-419">
                <a:solidFill>
                  <a:srgbClr val="374151"/>
                </a:solidFill>
                <a:highlight>
                  <a:srgbClr val="F7F7F8"/>
                </a:highlight>
              </a:rPr>
              <a:t>parámetro</a:t>
            </a:r>
            <a:r>
              <a:rPr lang="es-419">
                <a:solidFill>
                  <a:srgbClr val="374151"/>
                </a:solidFill>
                <a:highlight>
                  <a:srgbClr val="F7F7F8"/>
                </a:highlight>
              </a:rPr>
              <a:t> dentro del </a:t>
            </a:r>
            <a:r>
              <a:rPr lang="es-419">
                <a:solidFill>
                  <a:srgbClr val="374151"/>
                </a:solidFill>
                <a:highlight>
                  <a:srgbClr val="F7F7F8"/>
                </a:highlight>
              </a:rPr>
              <a:t>método</a:t>
            </a:r>
            <a:r>
              <a:rPr lang="es-419">
                <a:solidFill>
                  <a:srgbClr val="374151"/>
                </a:solidFill>
                <a:highlight>
                  <a:srgbClr val="F7F7F8"/>
                </a:highlight>
              </a:rPr>
              <a:t> F1 score de SKLEARN (AVARAGE) el cual me confundió y a partir de </a:t>
            </a:r>
            <a:r>
              <a:rPr lang="es-419">
                <a:solidFill>
                  <a:srgbClr val="374151"/>
                </a:solidFill>
                <a:highlight>
                  <a:srgbClr val="F7F7F8"/>
                </a:highlight>
              </a:rPr>
              <a:t>ahí probé con otros modelos como XGBOOST y trate de hacer variantes con oversampling y undersampling de tal manera de mejorar el Score obtenido con anterioridad pero sin éxito.</a:t>
            </a:r>
            <a:r>
              <a:rPr lang="es-419">
                <a:solidFill>
                  <a:srgbClr val="374151"/>
                </a:solidFill>
                <a:highlight>
                  <a:srgbClr val="F7F7F8"/>
                </a:highlight>
              </a:rPr>
              <a:t> </a:t>
            </a:r>
            <a:endParaRPr>
              <a:solidFill>
                <a:srgbClr val="374151"/>
              </a:solidFill>
              <a:highlight>
                <a:srgbClr val="F7F7F8"/>
              </a:highlight>
            </a:endParaRPr>
          </a:p>
          <a:p>
            <a:pPr indent="0" lvl="0" marL="0" rtl="0" algn="l">
              <a:spcBef>
                <a:spcPts val="15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70"/>
          <p:cNvPicPr preferRelativeResize="0"/>
          <p:nvPr/>
        </p:nvPicPr>
        <p:blipFill>
          <a:blip r:embed="rId3">
            <a:alphaModFix/>
          </a:blip>
          <a:stretch>
            <a:fillRect/>
          </a:stretch>
        </p:blipFill>
        <p:spPr>
          <a:xfrm>
            <a:off x="1631350" y="865075"/>
            <a:ext cx="6179751" cy="3846650"/>
          </a:xfrm>
          <a:prstGeom prst="rect">
            <a:avLst/>
          </a:prstGeom>
          <a:noFill/>
          <a:ln>
            <a:noFill/>
          </a:ln>
        </p:spPr>
      </p:pic>
      <p:sp>
        <p:nvSpPr>
          <p:cNvPr id="405" name="Google Shape;405;p70"/>
          <p:cNvSpPr txBox="1"/>
          <p:nvPr/>
        </p:nvSpPr>
        <p:spPr>
          <a:xfrm>
            <a:off x="1484450" y="224575"/>
            <a:ext cx="690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100"/>
              <a:t>Evidencia de versiones de modelos y sus variantes.</a:t>
            </a:r>
            <a:endParaRPr sz="2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1"/>
          <p:cNvSpPr txBox="1"/>
          <p:nvPr/>
        </p:nvSpPr>
        <p:spPr>
          <a:xfrm>
            <a:off x="1484450" y="142425"/>
            <a:ext cx="690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100"/>
              <a:t>Mejor modelo con XGBOOST</a:t>
            </a:r>
            <a:endParaRPr sz="2100"/>
          </a:p>
        </p:txBody>
      </p:sp>
      <p:pic>
        <p:nvPicPr>
          <p:cNvPr id="411" name="Google Shape;411;p71"/>
          <p:cNvPicPr preferRelativeResize="0"/>
          <p:nvPr/>
        </p:nvPicPr>
        <p:blipFill>
          <a:blip r:embed="rId3">
            <a:alphaModFix/>
          </a:blip>
          <a:stretch>
            <a:fillRect/>
          </a:stretch>
        </p:blipFill>
        <p:spPr>
          <a:xfrm>
            <a:off x="2287025" y="732475"/>
            <a:ext cx="4569952" cy="4106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72"/>
          <p:cNvPicPr preferRelativeResize="0"/>
          <p:nvPr/>
        </p:nvPicPr>
        <p:blipFill>
          <a:blip r:embed="rId3">
            <a:alphaModFix/>
          </a:blip>
          <a:stretch>
            <a:fillRect/>
          </a:stretch>
        </p:blipFill>
        <p:spPr>
          <a:xfrm>
            <a:off x="1935427" y="750425"/>
            <a:ext cx="5273150" cy="3866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73"/>
          <p:cNvPicPr preferRelativeResize="0"/>
          <p:nvPr/>
        </p:nvPicPr>
        <p:blipFill>
          <a:blip r:embed="rId3">
            <a:alphaModFix/>
          </a:blip>
          <a:stretch>
            <a:fillRect/>
          </a:stretch>
        </p:blipFill>
        <p:spPr>
          <a:xfrm>
            <a:off x="2500963" y="910475"/>
            <a:ext cx="4142076" cy="4047776"/>
          </a:xfrm>
          <a:prstGeom prst="rect">
            <a:avLst/>
          </a:prstGeom>
          <a:noFill/>
          <a:ln>
            <a:noFill/>
          </a:ln>
        </p:spPr>
      </p:pic>
      <p:sp>
        <p:nvSpPr>
          <p:cNvPr id="422" name="Google Shape;422;p73"/>
          <p:cNvSpPr txBox="1"/>
          <p:nvPr/>
        </p:nvSpPr>
        <p:spPr>
          <a:xfrm>
            <a:off x="1484450" y="142425"/>
            <a:ext cx="6901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100"/>
              <a:t>Mejor modelo con </a:t>
            </a:r>
            <a:r>
              <a:rPr lang="es-419" sz="2100"/>
              <a:t>Regresión</a:t>
            </a:r>
            <a:r>
              <a:rPr lang="es-419" sz="2100"/>
              <a:t> </a:t>
            </a:r>
            <a:r>
              <a:rPr lang="es-419" sz="2100"/>
              <a:t>logística</a:t>
            </a:r>
            <a:endParaRPr sz="21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74"/>
          <p:cNvPicPr preferRelativeResize="0"/>
          <p:nvPr/>
        </p:nvPicPr>
        <p:blipFill>
          <a:blip r:embed="rId3">
            <a:alphaModFix/>
          </a:blip>
          <a:stretch>
            <a:fillRect/>
          </a:stretch>
        </p:blipFill>
        <p:spPr>
          <a:xfrm>
            <a:off x="542925" y="1495425"/>
            <a:ext cx="8058150" cy="2152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nvSpPr>
        <p:spPr>
          <a:xfrm>
            <a:off x="948600" y="1261475"/>
            <a:ext cx="589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400">
              <a:solidFill>
                <a:schemeClr val="lt1"/>
              </a:solidFill>
              <a:latin typeface="Inter"/>
              <a:ea typeface="Inter"/>
              <a:cs typeface="Inter"/>
              <a:sym typeface="Inter"/>
            </a:endParaRPr>
          </a:p>
        </p:txBody>
      </p:sp>
      <p:sp>
        <p:nvSpPr>
          <p:cNvPr id="111" name="Google Shape;111;p21"/>
          <p:cNvSpPr txBox="1"/>
          <p:nvPr/>
        </p:nvSpPr>
        <p:spPr>
          <a:xfrm>
            <a:off x="2405100" y="2279250"/>
            <a:ext cx="433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600">
                <a:solidFill>
                  <a:schemeClr val="lt1"/>
                </a:solidFill>
              </a:rPr>
              <a:t>Home Credit Default Risk </a:t>
            </a:r>
            <a:endParaRPr sz="26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5"/>
          <p:cNvSpPr txBox="1"/>
          <p:nvPr/>
        </p:nvSpPr>
        <p:spPr>
          <a:xfrm>
            <a:off x="849900" y="121475"/>
            <a:ext cx="7444200" cy="4263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500"/>
              </a:spcBef>
              <a:spcAft>
                <a:spcPts val="0"/>
              </a:spcAft>
              <a:buNone/>
            </a:pPr>
            <a:r>
              <a:rPr b="1" lang="es-419" sz="1800">
                <a:solidFill>
                  <a:schemeClr val="dk1"/>
                </a:solidFill>
                <a:highlight>
                  <a:srgbClr val="F7F7F8"/>
                </a:highlight>
              </a:rPr>
              <a:t>PARÁMETRO</a:t>
            </a:r>
            <a:r>
              <a:rPr b="1" lang="es-419" sz="1800">
                <a:solidFill>
                  <a:schemeClr val="dk1"/>
                </a:solidFill>
                <a:highlight>
                  <a:srgbClr val="F7F7F8"/>
                </a:highlight>
              </a:rPr>
              <a:t> </a:t>
            </a:r>
            <a:r>
              <a:rPr b="1" lang="es-419" sz="1800">
                <a:solidFill>
                  <a:schemeClr val="dk1"/>
                </a:solidFill>
                <a:highlight>
                  <a:srgbClr val="F7F7F8"/>
                </a:highlight>
              </a:rPr>
              <a:t>AVERAGE</a:t>
            </a:r>
            <a:r>
              <a:rPr b="1" lang="es-419" sz="1800">
                <a:solidFill>
                  <a:schemeClr val="dk1"/>
                </a:solidFill>
                <a:highlight>
                  <a:srgbClr val="F7F7F8"/>
                </a:highlight>
              </a:rPr>
              <a:t> F1 SCORE DE SKLEARN</a:t>
            </a:r>
            <a:endParaRPr b="1" sz="1800">
              <a:solidFill>
                <a:schemeClr val="dk1"/>
              </a:solidFill>
              <a:highlight>
                <a:srgbClr val="F7F7F8"/>
              </a:highlight>
            </a:endParaRPr>
          </a:p>
          <a:p>
            <a:pPr indent="0" lvl="0" marL="457200" rtl="0" algn="l">
              <a:lnSpc>
                <a:spcPct val="115000"/>
              </a:lnSpc>
              <a:spcBef>
                <a:spcPts val="1500"/>
              </a:spcBef>
              <a:spcAft>
                <a:spcPts val="0"/>
              </a:spcAft>
              <a:buNone/>
            </a:pPr>
            <a:r>
              <a:t/>
            </a:r>
            <a:endParaRPr sz="1050">
              <a:solidFill>
                <a:srgbClr val="188038"/>
              </a:solidFill>
              <a:highlight>
                <a:srgbClr val="F7F7F8"/>
              </a:highlight>
              <a:latin typeface="Courier New"/>
              <a:ea typeface="Courier New"/>
              <a:cs typeface="Courier New"/>
              <a:sym typeface="Courier New"/>
            </a:endParaRPr>
          </a:p>
          <a:p>
            <a:pPr indent="-317500" lvl="0" marL="457200" rtl="0" algn="l">
              <a:lnSpc>
                <a:spcPct val="115000"/>
              </a:lnSpc>
              <a:spcBef>
                <a:spcPts val="1500"/>
              </a:spcBef>
              <a:spcAft>
                <a:spcPts val="0"/>
              </a:spcAft>
              <a:buClr>
                <a:srgbClr val="374151"/>
              </a:buClr>
              <a:buSzPts val="1400"/>
              <a:buFont typeface="Roboto"/>
              <a:buAutoNum type="arabicPeriod"/>
            </a:pPr>
            <a:r>
              <a:rPr lang="es-419">
                <a:solidFill>
                  <a:srgbClr val="188038"/>
                </a:solidFill>
                <a:highlight>
                  <a:srgbClr val="F7F7F8"/>
                </a:highlight>
              </a:rPr>
              <a:t>'micro'</a:t>
            </a:r>
            <a:r>
              <a:rPr lang="es-419">
                <a:solidFill>
                  <a:srgbClr val="374151"/>
                </a:solidFill>
                <a:highlight>
                  <a:srgbClr val="F7F7F8"/>
                </a:highlight>
              </a:rPr>
              <a:t>: El puntaje F1 se calcula globalmente sumando los recuentos de verdaderos positivos, falsos positivos y falsos negativos de todas las clases y luego calculando la precisión y el recuerdo a partir de estos recuentos agregados. Esta opción da el mismo peso a todas las clases y es adecuada cuando hay un desequilibrio significativo en la distribución de las clases.</a:t>
            </a:r>
            <a:endParaRPr>
              <a:solidFill>
                <a:srgbClr val="374151"/>
              </a:solidFill>
              <a:highlight>
                <a:srgbClr val="F7F7F8"/>
              </a:highlight>
            </a:endParaRPr>
          </a:p>
          <a:p>
            <a:pPr indent="-317500" lvl="0" marL="457200" rtl="0" algn="l">
              <a:lnSpc>
                <a:spcPct val="115000"/>
              </a:lnSpc>
              <a:spcBef>
                <a:spcPts val="0"/>
              </a:spcBef>
              <a:spcAft>
                <a:spcPts val="0"/>
              </a:spcAft>
              <a:buClr>
                <a:srgbClr val="374151"/>
              </a:buClr>
              <a:buSzPts val="1400"/>
              <a:buFont typeface="Roboto"/>
              <a:buAutoNum type="arabicPeriod"/>
            </a:pPr>
            <a:r>
              <a:rPr lang="es-419">
                <a:solidFill>
                  <a:srgbClr val="188038"/>
                </a:solidFill>
                <a:highlight>
                  <a:srgbClr val="F7F7F8"/>
                </a:highlight>
              </a:rPr>
              <a:t>'macro'</a:t>
            </a:r>
            <a:r>
              <a:rPr lang="es-419">
                <a:solidFill>
                  <a:srgbClr val="374151"/>
                </a:solidFill>
                <a:highlight>
                  <a:srgbClr val="F7F7F8"/>
                </a:highlight>
              </a:rPr>
              <a:t>: El puntaje F1 se calcula por clase y luego se promedia sin tener en cuenta el desequilibrio en el número de muestras en cada clase. Cada clase contribuye por igual al promedio, independientemente de su tamaño. Es útil cuando todas las clases son igualmente importantes.</a:t>
            </a:r>
            <a:endParaRPr>
              <a:solidFill>
                <a:srgbClr val="374151"/>
              </a:solidFill>
              <a:highlight>
                <a:srgbClr val="F7F7F8"/>
              </a:highlight>
            </a:endParaRPr>
          </a:p>
          <a:p>
            <a:pPr indent="-317500" lvl="0" marL="457200" rtl="0" algn="l">
              <a:lnSpc>
                <a:spcPct val="115000"/>
              </a:lnSpc>
              <a:spcBef>
                <a:spcPts val="0"/>
              </a:spcBef>
              <a:spcAft>
                <a:spcPts val="0"/>
              </a:spcAft>
              <a:buClr>
                <a:srgbClr val="374151"/>
              </a:buClr>
              <a:buSzPts val="1400"/>
              <a:buFont typeface="Roboto"/>
              <a:buAutoNum type="arabicPeriod"/>
            </a:pPr>
            <a:r>
              <a:rPr lang="es-419">
                <a:solidFill>
                  <a:srgbClr val="188038"/>
                </a:solidFill>
                <a:highlight>
                  <a:srgbClr val="F7F7F8"/>
                </a:highlight>
              </a:rPr>
              <a:t>'weighted'</a:t>
            </a:r>
            <a:r>
              <a:rPr lang="es-419">
                <a:solidFill>
                  <a:srgbClr val="374151"/>
                </a:solidFill>
                <a:highlight>
                  <a:srgbClr val="F7F7F8"/>
                </a:highlight>
              </a:rPr>
              <a:t>: El puntaje F1 se calcula para cada clase y se promedia teniendo en cuenta el número de muestras en cada clase. Las clases con más muestras tienen un mayor impacto en el promedio final. Es una opción adecuada cuando hay desequilibrio en la distribución de las clases y algunas clases son más importantes que otras.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117" name="Google Shape;117;p22"/>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118" name="Google Shape;118;p22"/>
          <p:cNvSpPr txBox="1"/>
          <p:nvPr/>
        </p:nvSpPr>
        <p:spPr>
          <a:xfrm>
            <a:off x="618150" y="159587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119" name="Google Shape;119;p22"/>
          <p:cNvSpPr txBox="1"/>
          <p:nvPr/>
        </p:nvSpPr>
        <p:spPr>
          <a:xfrm>
            <a:off x="694350" y="1054075"/>
            <a:ext cx="28353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a:solidFill>
                  <a:schemeClr val="dk1"/>
                </a:solidFill>
              </a:rPr>
              <a:t>Home Credit Default Risk</a:t>
            </a:r>
            <a:endParaRPr sz="1200">
              <a:solidFill>
                <a:srgbClr val="3E3E3E"/>
              </a:solidFill>
              <a:latin typeface="Inter Black"/>
              <a:ea typeface="Inter Black"/>
              <a:cs typeface="Inter Black"/>
              <a:sym typeface="Inter Black"/>
            </a:endParaRPr>
          </a:p>
        </p:txBody>
      </p:sp>
      <p:sp>
        <p:nvSpPr>
          <p:cNvPr id="120" name="Google Shape;120;p22"/>
          <p:cNvSpPr txBox="1"/>
          <p:nvPr/>
        </p:nvSpPr>
        <p:spPr>
          <a:xfrm>
            <a:off x="618150" y="1538725"/>
            <a:ext cx="6938100" cy="27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dk1"/>
                </a:solidFill>
                <a:latin typeface="Inter"/>
                <a:ea typeface="Inter"/>
                <a:cs typeface="Inter"/>
                <a:sym typeface="Inter"/>
              </a:rPr>
              <a:t>El dataset que utilizare para mi proyecto proviene de un reto en la plataforma de Kaggle  con nombre </a:t>
            </a:r>
            <a:r>
              <a:rPr lang="es-419" sz="1200">
                <a:solidFill>
                  <a:schemeClr val="dk1"/>
                </a:solidFill>
              </a:rPr>
              <a:t>Home Credit Default Risk  </a:t>
            </a:r>
            <a:endParaRPr sz="1200">
              <a:solidFill>
                <a:schemeClr val="dk1"/>
              </a:solidFill>
            </a:endParaRPr>
          </a:p>
          <a:p>
            <a:pPr indent="0" lvl="0" marL="0" rtl="0" algn="l">
              <a:spcBef>
                <a:spcPts val="0"/>
              </a:spcBef>
              <a:spcAft>
                <a:spcPts val="0"/>
              </a:spcAft>
              <a:buClr>
                <a:schemeClr val="dk1"/>
              </a:buClr>
              <a:buSzPts val="1100"/>
              <a:buFont typeface="Arial"/>
              <a:buNone/>
            </a:pPr>
            <a:r>
              <a:rPr lang="es-419" sz="1200">
                <a:solidFill>
                  <a:schemeClr val="dk1"/>
                </a:solidFill>
              </a:rPr>
              <a:t>(https://www.kaggle.com/competitions/home-credit-default-risk/overview)</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El dataset proviene de Home Credit y contiene </a:t>
            </a:r>
            <a:r>
              <a:rPr lang="es-419" sz="1200">
                <a:solidFill>
                  <a:srgbClr val="3E3E3E"/>
                </a:solidFill>
                <a:latin typeface="Inter Medium"/>
                <a:ea typeface="Inter Medium"/>
                <a:cs typeface="Inter Medium"/>
                <a:sym typeface="Inter Medium"/>
              </a:rPr>
              <a:t>información detallada </a:t>
            </a:r>
            <a:r>
              <a:rPr lang="es-419" sz="1200">
                <a:solidFill>
                  <a:srgbClr val="3E3E3E"/>
                </a:solidFill>
                <a:latin typeface="Inter Medium"/>
                <a:ea typeface="Inter Medium"/>
                <a:cs typeface="Inter Medium"/>
                <a:sym typeface="Inter Medium"/>
              </a:rPr>
              <a:t>de sus clientes.</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chemeClr val="dk1"/>
              </a:solidFill>
              <a:latin typeface="Inter Medium"/>
              <a:ea typeface="Inter Medium"/>
              <a:cs typeface="Inter Medium"/>
              <a:sym typeface="Inter Medium"/>
            </a:endParaRPr>
          </a:p>
          <a:p>
            <a:pPr indent="0" lvl="0" marL="0" rtl="0" algn="l">
              <a:spcBef>
                <a:spcPts val="0"/>
              </a:spcBef>
              <a:spcAft>
                <a:spcPts val="0"/>
              </a:spcAft>
              <a:buClr>
                <a:schemeClr val="dk1"/>
              </a:buClr>
              <a:buSzPts val="1100"/>
              <a:buFont typeface="Arial"/>
              <a:buNone/>
            </a:pPr>
            <a:r>
              <a:rPr lang="es-419" sz="1200">
                <a:solidFill>
                  <a:schemeClr val="dk1"/>
                </a:solidFill>
              </a:rPr>
              <a:t>En el reto  se comparten 8 tablas que contienen información detallada de los clientes de las cuales para mi proyecto usare la principal  “</a:t>
            </a:r>
            <a:r>
              <a:rPr lang="es-419" sz="1200">
                <a:solidFill>
                  <a:schemeClr val="dk1"/>
                </a:solidFill>
                <a:latin typeface="Inter"/>
                <a:ea typeface="Inter"/>
                <a:cs typeface="Inter"/>
                <a:sym typeface="Inter"/>
              </a:rPr>
              <a:t>application_{train|test}.csv” y  “HomeCredit_columns_description.csv”  para tener la descripción detallada de las columnas que contiene la tabla</a:t>
            </a:r>
            <a:r>
              <a:rPr b="1" lang="es-419" sz="1050">
                <a:solidFill>
                  <a:schemeClr val="dk1"/>
                </a:solidFill>
                <a:latin typeface="Inter"/>
                <a:ea typeface="Inter"/>
                <a:cs typeface="Inter"/>
                <a:sym typeface="Inter"/>
              </a:rPr>
              <a:t>.</a:t>
            </a:r>
            <a:endParaRPr sz="1200">
              <a:solidFill>
                <a:schemeClr val="dk1"/>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chemeClr val="dk1"/>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El link del dataset es el siguiente: </a:t>
            </a:r>
            <a:r>
              <a:rPr lang="es-419" sz="1200">
                <a:solidFill>
                  <a:schemeClr val="dk1"/>
                </a:solidFill>
              </a:rPr>
              <a:t>(</a:t>
            </a:r>
            <a:r>
              <a:rPr lang="es-419" sz="1200" u="sng">
                <a:solidFill>
                  <a:schemeClr val="dk1"/>
                </a:solidFill>
                <a:hlinkClick r:id="rId3">
                  <a:extLst>
                    <a:ext uri="{A12FA001-AC4F-418D-AE19-62706E023703}">
                      <ahyp:hlinkClr val="tx"/>
                    </a:ext>
                  </a:extLst>
                </a:hlinkClick>
              </a:rPr>
              <a:t>https://www.kaggle.com/competitions/home-credit-default-risk/data</a:t>
            </a:r>
            <a:r>
              <a:rPr lang="es-419" sz="1200">
                <a:solidFill>
                  <a:schemeClr val="dk1"/>
                </a:solidFill>
              </a:rPr>
              <a:t>)</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b="1" sz="1200">
              <a:solidFill>
                <a:srgbClr val="3E3E3E"/>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nvSpPr>
        <p:spPr>
          <a:xfrm>
            <a:off x="1909800" y="1925250"/>
            <a:ext cx="5324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400">
                <a:solidFill>
                  <a:schemeClr val="lt1"/>
                </a:solidFill>
                <a:latin typeface="Inter"/>
                <a:ea typeface="Inter"/>
                <a:cs typeface="Inter"/>
                <a:sym typeface="Inter"/>
              </a:rPr>
              <a:t>Beneficios de realizar mi proyecto </a:t>
            </a:r>
            <a:endParaRPr b="1" sz="2400">
              <a:solidFill>
                <a:schemeClr val="lt1"/>
              </a:solidFill>
              <a:latin typeface="Inter"/>
              <a:ea typeface="Inter"/>
              <a:cs typeface="Inter"/>
              <a:sym typeface="Inter"/>
            </a:endParaRPr>
          </a:p>
          <a:p>
            <a:pPr indent="0" lvl="0" marL="0" rtl="0" algn="ctr">
              <a:spcBef>
                <a:spcPts val="0"/>
              </a:spcBef>
              <a:spcAft>
                <a:spcPts val="0"/>
              </a:spcAft>
              <a:buNone/>
            </a:pPr>
            <a:r>
              <a:rPr b="1" lang="es-419" sz="2400">
                <a:solidFill>
                  <a:schemeClr val="lt1"/>
                </a:solidFill>
                <a:latin typeface="Inter"/>
                <a:ea typeface="Inter"/>
                <a:cs typeface="Inter"/>
                <a:sym typeface="Inter"/>
              </a:rPr>
              <a:t>“</a:t>
            </a:r>
            <a:r>
              <a:rPr b="1" lang="es-419" sz="2400">
                <a:solidFill>
                  <a:schemeClr val="lt1"/>
                </a:solidFill>
                <a:latin typeface="Inter"/>
                <a:ea typeface="Inter"/>
                <a:cs typeface="Inter"/>
                <a:sym typeface="Inter"/>
              </a:rPr>
              <a:t>Clasificación de clientes de acuerdo al riesgo de impago”</a:t>
            </a:r>
            <a:endParaRPr b="1" sz="2400">
              <a:solidFill>
                <a:schemeClr val="lt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nvSpPr>
        <p:spPr>
          <a:xfrm>
            <a:off x="5477325" y="593125"/>
            <a:ext cx="3405000" cy="347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419" sz="1200">
                <a:solidFill>
                  <a:srgbClr val="3E3E3E"/>
                </a:solidFill>
                <a:latin typeface="Inter"/>
                <a:ea typeface="Inter"/>
                <a:cs typeface="Inter"/>
                <a:sym typeface="Inter"/>
              </a:rPr>
              <a:t>Proyecto Final</a:t>
            </a:r>
            <a:endParaRPr sz="1200">
              <a:solidFill>
                <a:srgbClr val="3E3E3E"/>
              </a:solidFill>
              <a:latin typeface="Inter Medium"/>
              <a:ea typeface="Inter Medium"/>
              <a:cs typeface="Inter Medium"/>
              <a:sym typeface="Inter Medium"/>
            </a:endParaRPr>
          </a:p>
        </p:txBody>
      </p:sp>
      <p:sp>
        <p:nvSpPr>
          <p:cNvPr id="131" name="Google Shape;131;p24"/>
          <p:cNvSpPr txBox="1"/>
          <p:nvPr/>
        </p:nvSpPr>
        <p:spPr>
          <a:xfrm>
            <a:off x="5472750" y="253075"/>
            <a:ext cx="3409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419" sz="2000">
                <a:solidFill>
                  <a:srgbClr val="3AECBA"/>
                </a:solidFill>
                <a:latin typeface="Inter"/>
                <a:ea typeface="Inter"/>
                <a:cs typeface="Inter"/>
                <a:sym typeface="Inter"/>
              </a:rPr>
              <a:t>Programa </a:t>
            </a:r>
            <a:r>
              <a:rPr lang="es-419" sz="2000">
                <a:solidFill>
                  <a:srgbClr val="3AECBA"/>
                </a:solidFill>
                <a:latin typeface="Inter Black"/>
                <a:ea typeface="Inter Black"/>
                <a:cs typeface="Inter Black"/>
                <a:sym typeface="Inter Black"/>
              </a:rPr>
              <a:t>Data Scientist</a:t>
            </a:r>
            <a:endParaRPr sz="2000">
              <a:solidFill>
                <a:srgbClr val="3AECBA"/>
              </a:solidFill>
              <a:latin typeface="Inter Black"/>
              <a:ea typeface="Inter Black"/>
              <a:cs typeface="Inter Black"/>
              <a:sym typeface="Inter Black"/>
            </a:endParaRPr>
          </a:p>
        </p:txBody>
      </p:sp>
      <p:sp>
        <p:nvSpPr>
          <p:cNvPr id="132" name="Google Shape;132;p24"/>
          <p:cNvSpPr txBox="1"/>
          <p:nvPr/>
        </p:nvSpPr>
        <p:spPr>
          <a:xfrm>
            <a:off x="618150" y="1595875"/>
            <a:ext cx="6938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p:txBody>
      </p:sp>
      <p:sp>
        <p:nvSpPr>
          <p:cNvPr id="133" name="Google Shape;133;p24"/>
          <p:cNvSpPr txBox="1"/>
          <p:nvPr/>
        </p:nvSpPr>
        <p:spPr>
          <a:xfrm>
            <a:off x="618150" y="796925"/>
            <a:ext cx="6938100" cy="40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rgbClr val="3E3E3E"/>
                </a:solidFill>
                <a:latin typeface="Inter Black"/>
                <a:ea typeface="Inter Black"/>
                <a:cs typeface="Inter Black"/>
                <a:sym typeface="Inter Black"/>
              </a:rPr>
              <a:t>Beneficios de realizar el proyecto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1.- Segmentar correctamente a los clientes de tal manera que se pueda diferenciar los clientes que </a:t>
            </a:r>
            <a:r>
              <a:rPr lang="es-419" sz="1200">
                <a:solidFill>
                  <a:srgbClr val="3E3E3E"/>
                </a:solidFill>
                <a:latin typeface="Inter Medium"/>
                <a:ea typeface="Inter Medium"/>
                <a:cs typeface="Inter Medium"/>
                <a:sym typeface="Inter Medium"/>
              </a:rPr>
              <a:t>pagarán</a:t>
            </a:r>
            <a:r>
              <a:rPr lang="es-419" sz="1200">
                <a:solidFill>
                  <a:srgbClr val="3E3E3E"/>
                </a:solidFill>
                <a:latin typeface="Inter Medium"/>
                <a:ea typeface="Inter Medium"/>
                <a:cs typeface="Inter Medium"/>
                <a:sym typeface="Inter Medium"/>
              </a:rPr>
              <a:t> el </a:t>
            </a:r>
            <a:r>
              <a:rPr lang="es-419" sz="1200">
                <a:solidFill>
                  <a:srgbClr val="3E3E3E"/>
                </a:solidFill>
                <a:latin typeface="Inter Medium"/>
                <a:ea typeface="Inter Medium"/>
                <a:cs typeface="Inter Medium"/>
                <a:sym typeface="Inter Medium"/>
              </a:rPr>
              <a:t>crédito</a:t>
            </a:r>
            <a:r>
              <a:rPr lang="es-419" sz="1200">
                <a:solidFill>
                  <a:srgbClr val="3E3E3E"/>
                </a:solidFill>
                <a:latin typeface="Inter Medium"/>
                <a:ea typeface="Inter Medium"/>
                <a:cs typeface="Inter Medium"/>
                <a:sym typeface="Inter Medium"/>
              </a:rPr>
              <a:t> o los que </a:t>
            </a:r>
            <a:r>
              <a:rPr lang="es-419" sz="1200">
                <a:solidFill>
                  <a:srgbClr val="3E3E3E"/>
                </a:solidFill>
                <a:latin typeface="Inter Medium"/>
                <a:ea typeface="Inter Medium"/>
                <a:cs typeface="Inter Medium"/>
                <a:sym typeface="Inter Medium"/>
              </a:rPr>
              <a:t>caerán</a:t>
            </a:r>
            <a:r>
              <a:rPr lang="es-419" sz="1200">
                <a:solidFill>
                  <a:srgbClr val="3E3E3E"/>
                </a:solidFill>
                <a:latin typeface="Inter Medium"/>
                <a:ea typeface="Inter Medium"/>
                <a:cs typeface="Inter Medium"/>
                <a:sym typeface="Inter Medium"/>
              </a:rPr>
              <a:t> en impago.</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2.-Reducir los tiempos en que se autoriza o se rechaza un </a:t>
            </a:r>
            <a:r>
              <a:rPr lang="es-419" sz="1200">
                <a:solidFill>
                  <a:srgbClr val="3E3E3E"/>
                </a:solidFill>
                <a:latin typeface="Inter Medium"/>
                <a:ea typeface="Inter Medium"/>
                <a:cs typeface="Inter Medium"/>
                <a:sym typeface="Inter Medium"/>
              </a:rPr>
              <a:t>crédito</a:t>
            </a:r>
            <a:r>
              <a:rPr lang="es-419" sz="1200">
                <a:solidFill>
                  <a:srgbClr val="3E3E3E"/>
                </a:solidFill>
                <a:latin typeface="Inter Medium"/>
                <a:ea typeface="Inter Medium"/>
                <a:cs typeface="Inter Medium"/>
                <a:sym typeface="Inter Medium"/>
              </a:rPr>
              <a:t> a partir de la </a:t>
            </a:r>
            <a:r>
              <a:rPr lang="es-419" sz="1200">
                <a:solidFill>
                  <a:srgbClr val="3E3E3E"/>
                </a:solidFill>
                <a:latin typeface="Inter Medium"/>
                <a:ea typeface="Inter Medium"/>
                <a:cs typeface="Inter Medium"/>
                <a:sym typeface="Inter Medium"/>
              </a:rPr>
              <a:t>información</a:t>
            </a:r>
            <a:r>
              <a:rPr lang="es-419" sz="1200">
                <a:solidFill>
                  <a:srgbClr val="3E3E3E"/>
                </a:solidFill>
                <a:latin typeface="Inter Medium"/>
                <a:ea typeface="Inter Medium"/>
                <a:cs typeface="Inter Medium"/>
                <a:sym typeface="Inter Medium"/>
              </a:rPr>
              <a:t> dada, obteniendo una mayor </a:t>
            </a:r>
            <a:r>
              <a:rPr lang="es-419" sz="1200">
                <a:solidFill>
                  <a:srgbClr val="3E3E3E"/>
                </a:solidFill>
                <a:latin typeface="Inter Medium"/>
                <a:ea typeface="Inter Medium"/>
                <a:cs typeface="Inter Medium"/>
                <a:sym typeface="Inter Medium"/>
              </a:rPr>
              <a:t>captación</a:t>
            </a:r>
            <a:r>
              <a:rPr lang="es-419" sz="1200">
                <a:solidFill>
                  <a:srgbClr val="3E3E3E"/>
                </a:solidFill>
                <a:latin typeface="Inter Medium"/>
                <a:ea typeface="Inter Medium"/>
                <a:cs typeface="Inter Medium"/>
                <a:sym typeface="Inter Medium"/>
              </a:rPr>
              <a:t> de clientes.</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3.-Se pueden lanzar campañas publicitarias a clientes en </a:t>
            </a:r>
            <a:r>
              <a:rPr lang="es-419" sz="1200">
                <a:solidFill>
                  <a:srgbClr val="3E3E3E"/>
                </a:solidFill>
                <a:latin typeface="Inter Medium"/>
                <a:ea typeface="Inter Medium"/>
                <a:cs typeface="Inter Medium"/>
                <a:sym typeface="Inter Medium"/>
              </a:rPr>
              <a:t>específico</a:t>
            </a:r>
            <a:r>
              <a:rPr lang="es-419" sz="1200">
                <a:solidFill>
                  <a:srgbClr val="3E3E3E"/>
                </a:solidFill>
                <a:latin typeface="Inter Medium"/>
                <a:ea typeface="Inter Medium"/>
                <a:cs typeface="Inter Medium"/>
                <a:sym typeface="Inter Medium"/>
              </a:rPr>
              <a:t> que de antemano se sabe que liquidaran el </a:t>
            </a:r>
            <a:r>
              <a:rPr lang="es-419" sz="1200">
                <a:solidFill>
                  <a:srgbClr val="3E3E3E"/>
                </a:solidFill>
                <a:latin typeface="Inter Medium"/>
                <a:ea typeface="Inter Medium"/>
                <a:cs typeface="Inter Medium"/>
                <a:sym typeface="Inter Medium"/>
              </a:rPr>
              <a:t>crédito</a:t>
            </a:r>
            <a:r>
              <a:rPr lang="es-419" sz="1200">
                <a:solidFill>
                  <a:srgbClr val="3E3E3E"/>
                </a:solidFill>
                <a:latin typeface="Inter Medium"/>
                <a:ea typeface="Inter Medium"/>
                <a:cs typeface="Inter Medium"/>
                <a:sym typeface="Inter Medium"/>
              </a:rPr>
              <a:t>.</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b="1" lang="es-419" sz="1200">
                <a:solidFill>
                  <a:srgbClr val="3E3E3E"/>
                </a:solidFill>
                <a:latin typeface="Inter"/>
                <a:ea typeface="Inter"/>
                <a:cs typeface="Inter"/>
                <a:sym typeface="Inter"/>
              </a:rPr>
              <a:t>Beneficios personales para realizar el proyecto.</a:t>
            </a:r>
            <a:endParaRPr b="1" sz="1200">
              <a:solidFill>
                <a:srgbClr val="3E3E3E"/>
              </a:solidFill>
              <a:latin typeface="Inter"/>
              <a:ea typeface="Inter"/>
              <a:cs typeface="Inter"/>
              <a:sym typeface="Inter"/>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1.- Desde hace tiempo se me hace muy interesante la </a:t>
            </a:r>
            <a:r>
              <a:rPr lang="es-419" sz="1200">
                <a:solidFill>
                  <a:srgbClr val="3E3E3E"/>
                </a:solidFill>
                <a:latin typeface="Inter Medium"/>
                <a:ea typeface="Inter Medium"/>
                <a:cs typeface="Inter Medium"/>
                <a:sym typeface="Inter Medium"/>
              </a:rPr>
              <a:t>evolución</a:t>
            </a:r>
            <a:r>
              <a:rPr lang="es-419" sz="1200">
                <a:solidFill>
                  <a:srgbClr val="3E3E3E"/>
                </a:solidFill>
                <a:latin typeface="Inter Medium"/>
                <a:ea typeface="Inter Medium"/>
                <a:cs typeface="Inter Medium"/>
                <a:sym typeface="Inter Medium"/>
              </a:rPr>
              <a:t> que </a:t>
            </a:r>
            <a:r>
              <a:rPr lang="es-419" sz="1200">
                <a:solidFill>
                  <a:srgbClr val="3E3E3E"/>
                </a:solidFill>
                <a:latin typeface="Inter Medium"/>
                <a:ea typeface="Inter Medium"/>
                <a:cs typeface="Inter Medium"/>
                <a:sym typeface="Inter Medium"/>
              </a:rPr>
              <a:t>han tenido</a:t>
            </a:r>
            <a:r>
              <a:rPr lang="es-419" sz="1200">
                <a:solidFill>
                  <a:srgbClr val="3E3E3E"/>
                </a:solidFill>
                <a:latin typeface="Inter Medium"/>
                <a:ea typeface="Inter Medium"/>
                <a:cs typeface="Inter Medium"/>
                <a:sym typeface="Inter Medium"/>
              </a:rPr>
              <a:t> las instituciones financieras hacia la era digital.</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2.- El proyecto me parece retador ya que el dataset contiene muchas columnas.</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Fuentes:</a:t>
            </a:r>
            <a:endParaRPr sz="1200">
              <a:solidFill>
                <a:srgbClr val="3E3E3E"/>
              </a:solidFill>
              <a:latin typeface="Inter Medium"/>
              <a:ea typeface="Inter Medium"/>
              <a:cs typeface="Inter Medium"/>
              <a:sym typeface="Inter Medium"/>
            </a:endParaRPr>
          </a:p>
          <a:p>
            <a:pPr indent="0" lvl="0" marL="0" rtl="0" algn="l">
              <a:spcBef>
                <a:spcPts val="0"/>
              </a:spcBef>
              <a:spcAft>
                <a:spcPts val="0"/>
              </a:spcAft>
              <a:buClr>
                <a:srgbClr val="000000"/>
              </a:buClr>
              <a:buSzPts val="1100"/>
              <a:buFont typeface="Arial"/>
              <a:buNone/>
            </a:pPr>
            <a:r>
              <a:rPr lang="es-419" sz="1200">
                <a:solidFill>
                  <a:srgbClr val="3E3E3E"/>
                </a:solidFill>
                <a:latin typeface="Inter Medium"/>
                <a:ea typeface="Inter Medium"/>
                <a:cs typeface="Inter Medium"/>
                <a:sym typeface="Inter Medium"/>
              </a:rPr>
              <a:t>https://vitalflux.com/credit-risk-modeling-machine-learning-use-cases/</a:t>
            </a:r>
            <a:endParaRPr sz="1200">
              <a:solidFill>
                <a:srgbClr val="3E3E3E"/>
              </a:solidFill>
              <a:latin typeface="Inter Medium"/>
              <a:ea typeface="Inter Medium"/>
              <a:cs typeface="Inter Medium"/>
              <a:sym typeface="Inter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